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4"/>
  </p:notesMasterIdLst>
  <p:sldIdLst>
    <p:sldId id="1149" r:id="rId2"/>
    <p:sldId id="1150" r:id="rId3"/>
    <p:sldId id="1182" r:id="rId4"/>
    <p:sldId id="494" r:id="rId5"/>
    <p:sldId id="1183" r:id="rId6"/>
    <p:sldId id="1184" r:id="rId7"/>
    <p:sldId id="1185" r:id="rId8"/>
    <p:sldId id="1186" r:id="rId9"/>
    <p:sldId id="500" r:id="rId10"/>
    <p:sldId id="1187" r:id="rId11"/>
    <p:sldId id="1188" r:id="rId12"/>
    <p:sldId id="503" r:id="rId13"/>
    <p:sldId id="1189" r:id="rId14"/>
    <p:sldId id="505" r:id="rId15"/>
    <p:sldId id="506" r:id="rId16"/>
    <p:sldId id="507" r:id="rId17"/>
    <p:sldId id="508" r:id="rId18"/>
    <p:sldId id="509" r:id="rId19"/>
    <p:sldId id="510" r:id="rId20"/>
    <p:sldId id="511" r:id="rId21"/>
    <p:sldId id="512" r:id="rId22"/>
    <p:sldId id="320" r:id="rId23"/>
    <p:sldId id="321" r:id="rId24"/>
    <p:sldId id="513" r:id="rId25"/>
    <p:sldId id="514" r:id="rId26"/>
    <p:sldId id="515" r:id="rId27"/>
    <p:sldId id="392" r:id="rId28"/>
    <p:sldId id="516" r:id="rId29"/>
    <p:sldId id="517" r:id="rId30"/>
    <p:sldId id="518" r:id="rId31"/>
    <p:sldId id="319" r:id="rId32"/>
    <p:sldId id="519" r:id="rId33"/>
    <p:sldId id="272" r:id="rId34"/>
    <p:sldId id="329" r:id="rId35"/>
    <p:sldId id="324" r:id="rId36"/>
    <p:sldId id="325" r:id="rId37"/>
    <p:sldId id="356" r:id="rId38"/>
    <p:sldId id="326" r:id="rId39"/>
    <p:sldId id="327" r:id="rId40"/>
    <p:sldId id="357" r:id="rId41"/>
    <p:sldId id="273" r:id="rId42"/>
    <p:sldId id="358" r:id="rId43"/>
    <p:sldId id="274" r:id="rId44"/>
    <p:sldId id="359" r:id="rId45"/>
    <p:sldId id="360" r:id="rId46"/>
    <p:sldId id="361" r:id="rId47"/>
    <p:sldId id="275" r:id="rId48"/>
    <p:sldId id="277" r:id="rId49"/>
    <p:sldId id="278" r:id="rId50"/>
    <p:sldId id="331" r:id="rId51"/>
    <p:sldId id="332" r:id="rId52"/>
    <p:sldId id="333" r:id="rId53"/>
    <p:sldId id="334" r:id="rId54"/>
    <p:sldId id="363" r:id="rId55"/>
    <p:sldId id="364" r:id="rId56"/>
    <p:sldId id="336" r:id="rId57"/>
    <p:sldId id="337" r:id="rId58"/>
    <p:sldId id="335" r:id="rId59"/>
    <p:sldId id="339" r:id="rId60"/>
    <p:sldId id="504" r:id="rId61"/>
    <p:sldId id="338" r:id="rId62"/>
    <p:sldId id="365" r:id="rId63"/>
    <p:sldId id="340" r:id="rId64"/>
    <p:sldId id="341" r:id="rId65"/>
    <p:sldId id="366" r:id="rId66"/>
    <p:sldId id="367" r:id="rId67"/>
    <p:sldId id="455" r:id="rId68"/>
    <p:sldId id="342" r:id="rId69"/>
    <p:sldId id="368" r:id="rId70"/>
    <p:sldId id="372" r:id="rId71"/>
    <p:sldId id="381" r:id="rId72"/>
    <p:sldId id="369" r:id="rId73"/>
    <p:sldId id="373" r:id="rId74"/>
    <p:sldId id="370" r:id="rId75"/>
    <p:sldId id="371" r:id="rId76"/>
    <p:sldId id="382" r:id="rId77"/>
    <p:sldId id="375" r:id="rId78"/>
    <p:sldId id="376" r:id="rId79"/>
    <p:sldId id="532" r:id="rId80"/>
    <p:sldId id="534" r:id="rId81"/>
    <p:sldId id="1191" r:id="rId82"/>
    <p:sldId id="528" r:id="rId83"/>
    <p:sldId id="385" r:id="rId84"/>
    <p:sldId id="529" r:id="rId85"/>
    <p:sldId id="1192" r:id="rId86"/>
    <p:sldId id="380" r:id="rId87"/>
    <p:sldId id="387" r:id="rId88"/>
    <p:sldId id="388" r:id="rId89"/>
    <p:sldId id="389" r:id="rId90"/>
    <p:sldId id="377" r:id="rId91"/>
    <p:sldId id="1193" r:id="rId92"/>
    <p:sldId id="391" r:id="rId93"/>
    <p:sldId id="344" r:id="rId94"/>
    <p:sldId id="345" r:id="rId95"/>
    <p:sldId id="395" r:id="rId96"/>
    <p:sldId id="346" r:id="rId97"/>
    <p:sldId id="347" r:id="rId98"/>
    <p:sldId id="348" r:id="rId99"/>
    <p:sldId id="396" r:id="rId100"/>
    <p:sldId id="397" r:id="rId101"/>
    <p:sldId id="349" r:id="rId102"/>
    <p:sldId id="351" r:id="rId103"/>
    <p:sldId id="350" r:id="rId104"/>
    <p:sldId id="352" r:id="rId105"/>
    <p:sldId id="398" r:id="rId106"/>
    <p:sldId id="399" r:id="rId107"/>
    <p:sldId id="400" r:id="rId108"/>
    <p:sldId id="354" r:id="rId109"/>
    <p:sldId id="408" r:id="rId110"/>
    <p:sldId id="404" r:id="rId111"/>
    <p:sldId id="405" r:id="rId112"/>
    <p:sldId id="1197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33CCCC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7255B-A4FD-4E69-825C-3590D6F03A81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6A1B9-EEA7-4BEC-A9A0-5D3542BCB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28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4C775-85B8-45B1-9599-52387181B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B3628-2B4F-47B7-87B8-6227FD1C9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68AAE-89C5-48EA-B93A-74AEC4FC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9DDE-A7BF-40EA-B3A6-EEF75A18B7C1}" type="datetime1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1765E-F8A6-4E52-8F9F-D4B7F0DD1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D8315-983B-4C52-802C-C883F225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90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B9A6-E806-4BFB-94F6-4A5EA5E8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355C2F-9A56-49FB-9A69-CFA9A3BF0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5FFCC-1567-4C5D-84F6-701F26098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2F21-2C52-408E-9086-0A736D99DF75}" type="datetime1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DA83F-C5A0-4730-8BEC-D7BAE2EB1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B8986-F04A-4A94-943D-A734992F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AA5DE6-BE86-40C5-B96D-0CC89F5153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92900-1EAE-4A3D-AEF4-FDC9FE468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60A6B-DC6F-4BD0-A85A-2EF441CA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7EB4-E2F9-4435-AAF0-3A28A37E4C89}" type="datetime1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9C672-56D5-49EE-A87A-14019DBA0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3FE4C-D55F-410F-B97E-8792B82F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21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17C7-B1F0-4C8E-8AC5-71B84A65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2607-FB13-4570-8D4C-6C6548C00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085EB-614B-48E1-851F-D820B713C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CBB2-6669-462C-8469-0EB42973D290}" type="datetime1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81A92-BFFF-4135-BC6C-604AEE718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D93FB-03D2-40DB-9B36-C1D5D5CB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251BF-3DC1-4378-8B17-E3BAC2B6C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E0C37-9125-4BB8-8AD3-DD5C850A9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F50A1-A07D-4F47-9C19-09B3A565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DECE4-C828-4EB7-BE3C-F8BB94C0B8EC}" type="datetime1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79D8A-0B3E-429C-94FA-B14B74DF4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3CACE-77FC-43F5-94D4-81DFE681D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0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FCA88-CC3C-4155-B416-43E6B6F8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7224D-4C68-4F5A-9980-1BB5488C2C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7E9A6-CC81-46E2-9C9D-B61FDC480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A0F73-43E9-40A8-B736-8FC9668BC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F31E-23AA-43AC-BA80-ABC3A17A4894}" type="datetime1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5F99C-C32A-47DE-A867-C1A2A86BA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2FB29-36C2-450C-B7F9-5E55C1A6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75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8404-E756-41A5-B053-F54EC74A5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281BA-FFB5-451F-AFF2-C3A4BBAE5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F2873D-F9BE-4EB9-AEEB-3B5E742BA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765D28-347D-4202-8CAE-24EB82617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6F16FD-6516-43E2-8E1C-48226A7002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764883-189A-4FB7-BD0E-2D652C8D4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96FDB-ADAF-4517-B74B-F09CBC896AF1}" type="datetime1">
              <a:rPr lang="en-US" smtClean="0"/>
              <a:t>11/16/2019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ADCABA-F508-4D3E-A297-EB6D1157A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B0F8F-EFAC-466E-8A18-8F68C9CCE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93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EEA1D-19F2-411D-A090-797466D4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B7F852-8B6C-4942-B479-7C29B312F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9517-9BC4-4C2E-967B-CF880B1FCAA4}" type="datetime1">
              <a:rPr lang="en-US" smtClean="0"/>
              <a:t>11/16/2019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F1BFB-FD26-4607-B22C-F392D3EC3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267DF-802D-49E9-ADD3-975F6ECB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3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3C7674-8B84-49FF-9C53-DC830186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C047-10BA-4B57-9CD3-88299D72F188}" type="datetime1">
              <a:rPr lang="en-US" smtClean="0"/>
              <a:t>11/16/2019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5E3616-5B26-4595-BD80-929D78F2A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679A5-23B1-4F3B-9591-8B93AF21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6200" y="6356350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CC6D106-F457-4B32-88B0-84FEDE0D6A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6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AAAE2-B523-4BC6-B3D5-C5D0D5B98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1EF6D-199A-434A-B4F8-E8E921C80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570BC-4140-491E-9135-835CCF26F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2AF15-FDF7-479D-B826-3B4366BB5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631A-39DC-4E6E-B26E-6548B116563F}" type="datetime1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F8994-8671-4847-B4AB-BDBBEF5F0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FBDFF-A3B5-4B35-A33F-3A3768DD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6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2D5F4-E3C3-4E07-A2B5-C8806E540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C922C9-A3EF-4098-ADF6-092EEBF926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61D8B-F553-4859-A19F-D84C0E176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7CCD3-AAD8-4C89-B3DD-F4F25241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0056E-C985-4331-BC51-DF61D9354BBF}" type="datetime1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77F4E-5ECC-4EEA-AFA8-EE4006399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ACB2C-BB00-42FB-88FD-01E337DBD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38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1E59D-E5A5-46DD-9B9A-C9FC3FEAE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8746F-6668-4688-BE55-6321A06BE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1F6E4-1BC7-49D8-B6DE-045E165848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1261A-F4C8-430C-A982-F1D4C5A3A5CA}" type="datetime1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951A2-8BFE-4992-A430-9C19410B66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FD921-9FCA-4BE8-8980-6AD5A171D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9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chang school logo">
            <a:extLst>
              <a:ext uri="{FF2B5EF4-FFF2-40B4-BE49-F238E27FC236}">
                <a16:creationId xmlns:a16="http://schemas.microsoft.com/office/drawing/2014/main" id="{573EE76C-8E19-429A-8ED9-E237E16469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58"/>
          <a:stretch/>
        </p:blipFill>
        <p:spPr bwMode="auto">
          <a:xfrm>
            <a:off x="8018601" y="5483537"/>
            <a:ext cx="3971629" cy="120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FC9804-8149-4B7C-B2C8-FAA0B03BB8E0}"/>
              </a:ext>
            </a:extLst>
          </p:cNvPr>
          <p:cNvSpPr txBox="1"/>
          <p:nvPr/>
        </p:nvSpPr>
        <p:spPr>
          <a:xfrm>
            <a:off x="512222" y="5823389"/>
            <a:ext cx="643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Lecture 9: </a:t>
            </a:r>
            <a:r>
              <a:rPr lang="en-US" sz="2800" dirty="0"/>
              <a:t>Introduction to Rust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FE0E8B-D128-4F17-8394-DAF0D2C68B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4463"/>
            <a:ext cx="9144000" cy="1556456"/>
          </a:xfrm>
        </p:spPr>
        <p:txBody>
          <a:bodyPr>
            <a:normAutofit/>
          </a:bodyPr>
          <a:lstStyle/>
          <a:p>
            <a:r>
              <a:rPr lang="en-US" sz="9600" b="1" dirty="0">
                <a:latin typeface="+mn-lt"/>
                <a:cs typeface="Calibri" panose="020F0502020204030204" pitchFamily="34" charset="0"/>
              </a:rPr>
              <a:t>CCPS 506</a:t>
            </a:r>
            <a:endParaRPr lang="en-US" sz="5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9C11643-3799-4162-9C36-60F25CD95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30919"/>
            <a:ext cx="9144000" cy="1400936"/>
          </a:xfrm>
        </p:spPr>
        <p:txBody>
          <a:bodyPr>
            <a:normAutofit/>
          </a:bodyPr>
          <a:lstStyle/>
          <a:p>
            <a:r>
              <a:rPr lang="en-US" sz="3200" b="1" dirty="0"/>
              <a:t>Comparative Programming Languages</a:t>
            </a:r>
          </a:p>
          <a:p>
            <a:r>
              <a:rPr lang="en-US" sz="3200" b="1" dirty="0"/>
              <a:t>Fall 2019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7253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95424D-0193-4AEC-9B32-0AE3B1D79B71}"/>
              </a:ext>
            </a:extLst>
          </p:cNvPr>
          <p:cNvSpPr/>
          <p:nvPr/>
        </p:nvSpPr>
        <p:spPr>
          <a:xfrm>
            <a:off x="5125881" y="2072555"/>
            <a:ext cx="56030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/>
              <a:t>Systems Programming Language</a:t>
            </a:r>
            <a:r>
              <a:rPr lang="en-US" sz="24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contrast with </a:t>
            </a:r>
            <a:r>
              <a:rPr lang="en-US" sz="2400" i="1" dirty="0"/>
              <a:t>application</a:t>
            </a:r>
            <a:r>
              <a:rPr lang="en-US" sz="2400" dirty="0"/>
              <a:t> programming languages.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System software includes things like operating systems, utility software, device drivers, compilers, linkers,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System languages tend to feature more direct access to physical hardware of a given machine.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1C0E43-F70B-4394-8E40-CF891E48F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2" descr="Image result for rust language">
            <a:extLst>
              <a:ext uri="{FF2B5EF4-FFF2-40B4-BE49-F238E27FC236}">
                <a16:creationId xmlns:a16="http://schemas.microsoft.com/office/drawing/2014/main" id="{80D20C38-C418-4970-B489-EED883DF4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41" y="2228972"/>
            <a:ext cx="3103486" cy="310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2C6A82C-08CC-4CDB-9095-1FD85C299D94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Rust Features</a:t>
            </a:r>
            <a:endParaRPr lang="en-US" sz="2800" b="1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306F03-F09C-4641-9012-FADE08F61BB8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52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5DE639-E91C-4EF2-AA10-38A72B390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8"/>
          <a:stretch/>
        </p:blipFill>
        <p:spPr>
          <a:xfrm>
            <a:off x="381742" y="1961966"/>
            <a:ext cx="6135489" cy="34534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94C5D1-B879-43AC-ACB7-D339BB8E3A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344"/>
          <a:stretch/>
        </p:blipFill>
        <p:spPr>
          <a:xfrm>
            <a:off x="6391924" y="1793287"/>
            <a:ext cx="5800076" cy="40665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3CDFD-582B-486D-95EE-212E14296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96A110-0717-4822-BB9A-1DEBE7037E56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Consolas" panose="020B0609020204030204" pitchFamily="49" charset="0"/>
              </a:rPr>
              <a:t>if</a:t>
            </a:r>
            <a:r>
              <a:rPr lang="en-US" sz="4000" b="1" dirty="0">
                <a:latin typeface="+mn-lt"/>
              </a:rPr>
              <a:t> / </a:t>
            </a:r>
            <a:r>
              <a:rPr lang="en-US" sz="4000" b="1" dirty="0">
                <a:latin typeface="Consolas" panose="020B0609020204030204" pitchFamily="49" charset="0"/>
              </a:rPr>
              <a:t>else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>
                <a:latin typeface="Consolas" panose="020B0609020204030204" pitchFamily="49" charset="0"/>
              </a:rPr>
              <a:t>if</a:t>
            </a:r>
            <a:r>
              <a:rPr lang="en-US" sz="4000" b="1" dirty="0">
                <a:latin typeface="+mn-lt"/>
              </a:rPr>
              <a:t> / </a:t>
            </a:r>
            <a:r>
              <a:rPr lang="en-US" sz="4000" b="1" dirty="0">
                <a:latin typeface="Consolas" panose="020B0609020204030204" pitchFamily="49" charset="0"/>
              </a:rPr>
              <a:t>else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595979-6CE3-4A5C-BA4C-3DFCEDF5D8E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18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DF88F-D17A-4126-917E-40FE8E927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87" y="1811045"/>
            <a:ext cx="5649096" cy="37341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3DF936-CDF0-4939-A6C1-AE01B9D8B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059" y="1854081"/>
            <a:ext cx="6381750" cy="3648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098113-8519-45D6-8669-1429D52D9BC0}"/>
              </a:ext>
            </a:extLst>
          </p:cNvPr>
          <p:cNvSpPr txBox="1"/>
          <p:nvPr/>
        </p:nvSpPr>
        <p:spPr>
          <a:xfrm>
            <a:off x="2073274" y="5937722"/>
            <a:ext cx="804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Remember: </a:t>
            </a:r>
            <a:r>
              <a:rPr lang="en-US" sz="2400" dirty="0"/>
              <a:t>Strong, static typing. No implicit conversion!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50BC4-6E75-495B-8C7F-68B8DE135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5C3CCBF-6081-41B3-8222-964E2E579E00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Problem?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4A3185-E4DF-4B29-BDE1-3E56003D9EC8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01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8" name="Picture 4" descr="Image result for loop roller coaster">
            <a:extLst>
              <a:ext uri="{FF2B5EF4-FFF2-40B4-BE49-F238E27FC236}">
                <a16:creationId xmlns:a16="http://schemas.microsoft.com/office/drawing/2014/main" id="{59DADBBC-74E2-4642-BCD7-08BA1F381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CA0D4F-5BC0-4B0D-8897-B61A8D7BC33A}"/>
              </a:ext>
            </a:extLst>
          </p:cNvPr>
          <p:cNvSpPr txBox="1"/>
          <p:nvPr/>
        </p:nvSpPr>
        <p:spPr>
          <a:xfrm>
            <a:off x="0" y="2175029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rgbClr val="C00000"/>
                </a:solidFill>
              </a:rPr>
              <a:t>Looping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730F4C-9888-4660-926D-90C713305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368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24D4F-2578-4430-B8FC-08F730183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08" y="2227555"/>
            <a:ext cx="6540401" cy="3276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A85129-D2AC-4240-837A-F62D94B6F3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90"/>
          <a:stretch/>
        </p:blipFill>
        <p:spPr>
          <a:xfrm>
            <a:off x="6971097" y="1618422"/>
            <a:ext cx="5220903" cy="3648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4CCCF-4F90-41C9-B8DA-D56AD4D71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676"/>
          <a:stretch/>
        </p:blipFill>
        <p:spPr>
          <a:xfrm>
            <a:off x="7129748" y="3114166"/>
            <a:ext cx="5062252" cy="3648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89FFA8-3F38-46C6-B2CE-5960663726E6}"/>
              </a:ext>
            </a:extLst>
          </p:cNvPr>
          <p:cNvSpPr txBox="1"/>
          <p:nvPr/>
        </p:nvSpPr>
        <p:spPr>
          <a:xfrm>
            <a:off x="821508" y="5763866"/>
            <a:ext cx="5814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Just like  </a:t>
            </a:r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</a:rPr>
              <a:t>while</a:t>
            </a:r>
            <a:r>
              <a:rPr lang="en-US" sz="3200" b="1" dirty="0">
                <a:latin typeface="Consolas" panose="020B0609020204030204" pitchFamily="49" charset="0"/>
              </a:rPr>
              <a:t>(</a:t>
            </a:r>
            <a:r>
              <a:rPr lang="en-US" sz="3200" b="1" dirty="0">
                <a:solidFill>
                  <a:schemeClr val="accent1"/>
                </a:solidFill>
                <a:latin typeface="Consolas" panose="020B0609020204030204" pitchFamily="49" charset="0"/>
              </a:rPr>
              <a:t>true</a:t>
            </a:r>
            <a:r>
              <a:rPr lang="en-US" sz="3200" b="1" dirty="0">
                <a:latin typeface="Consolas" panose="020B0609020204030204" pitchFamily="49" charset="0"/>
              </a:rPr>
              <a:t>){}</a:t>
            </a:r>
            <a:r>
              <a:rPr lang="en-US" sz="3200" dirty="0"/>
              <a:t> in Java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3EFA8-EB6D-4116-AE18-2E0C624C4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8BD331E-5C80-464C-96C3-B38CF3248D7A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Looping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FFFE3E-BCEE-4FE1-A7F2-09884C5C178A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67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BACED0-30FE-4716-B93B-88B6F5FB5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17" y="1806976"/>
            <a:ext cx="4814016" cy="4629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53DEEA-A0FD-4FFF-A537-2AB859CDEA92}"/>
              </a:ext>
            </a:extLst>
          </p:cNvPr>
          <p:cNvSpPr txBox="1"/>
          <p:nvPr/>
        </p:nvSpPr>
        <p:spPr>
          <a:xfrm>
            <a:off x="5082680" y="2168271"/>
            <a:ext cx="3538805" cy="193899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Similar in form to other imperative languages.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Rust understands +=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We’ve declared n as mutable. Why?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944E0-FAD1-4059-A6CB-CB54EDA047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72"/>
          <a:stretch/>
        </p:blipFill>
        <p:spPr>
          <a:xfrm>
            <a:off x="9146127" y="1806976"/>
            <a:ext cx="3045873" cy="46005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14BD5-7F1A-40A6-A1E5-77148F3E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635582-068C-4460-A1A4-BB434956D7AA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Conditional Looping: </a:t>
            </a:r>
            <a:r>
              <a:rPr lang="en-US" sz="4000" b="1" dirty="0">
                <a:solidFill>
                  <a:schemeClr val="accent1"/>
                </a:solidFill>
                <a:latin typeface="Consolas" panose="020B0609020204030204" pitchFamily="49" charset="0"/>
              </a:rPr>
              <a:t>while</a:t>
            </a:r>
            <a:endParaRPr lang="en-US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DD10EE-DD93-469C-87A4-C0DCBB7478DC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56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2F3108-DC8B-4948-81D7-B74FA58D9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5" y="2156024"/>
            <a:ext cx="7260031" cy="44045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0EA23D-C0B0-4D76-B4DB-16AE2286A4CC}"/>
              </a:ext>
            </a:extLst>
          </p:cNvPr>
          <p:cNvSpPr txBox="1"/>
          <p:nvPr/>
        </p:nvSpPr>
        <p:spPr>
          <a:xfrm>
            <a:off x="2638147" y="1513747"/>
            <a:ext cx="691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Similar to an enhanced for loop in Java: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70BF9-98AB-419E-84D3-2602215A8E37}"/>
              </a:ext>
            </a:extLst>
          </p:cNvPr>
          <p:cNvSpPr txBox="1"/>
          <p:nvPr/>
        </p:nvSpPr>
        <p:spPr>
          <a:xfrm>
            <a:off x="6918662" y="2298499"/>
            <a:ext cx="4953741" cy="156966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Invoke </a:t>
            </a:r>
            <a:r>
              <a:rPr lang="en-US" sz="2400" dirty="0" err="1"/>
              <a:t>iter</a:t>
            </a:r>
            <a:r>
              <a:rPr lang="en-US" sz="2400" dirty="0"/>
              <a:t>() function of array </a:t>
            </a:r>
            <a:r>
              <a:rPr lang="en-US" sz="2400" dirty="0" err="1"/>
              <a:t>nums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Consolas" panose="020B0609020204030204" pitchFamily="49" charset="0"/>
              </a:rPr>
              <a:t>elem</a:t>
            </a:r>
            <a:r>
              <a:rPr lang="en-US" sz="2400" dirty="0"/>
              <a:t> takes the value of each element in the array.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Safe! Never go out of bounds.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045E43-D2A9-41DB-945C-19A3FC594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653" y="4134916"/>
            <a:ext cx="6381750" cy="2514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3A266F-3BD5-4F6A-B2C3-26E951F6B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6D0C45-60F0-4E9A-8A98-61AD7CBF6B7A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Conditional Looping: </a:t>
            </a:r>
            <a:r>
              <a:rPr lang="en-US" sz="4000" b="1" dirty="0">
                <a:solidFill>
                  <a:schemeClr val="accent1"/>
                </a:solidFill>
                <a:latin typeface="Consolas" panose="020B0609020204030204" pitchFamily="49" charset="0"/>
              </a:rPr>
              <a:t>for</a:t>
            </a:r>
            <a:endParaRPr lang="en-US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F36928-A8CE-4E5D-9321-ED2B8E682649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43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60EA23D-C0B0-4D76-B4DB-16AE2286A4CC}"/>
              </a:ext>
            </a:extLst>
          </p:cNvPr>
          <p:cNvSpPr txBox="1"/>
          <p:nvPr/>
        </p:nvSpPr>
        <p:spPr>
          <a:xfrm>
            <a:off x="2638147" y="1600091"/>
            <a:ext cx="691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 .. to create a range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506088-9193-4391-92EF-FAE908A08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09" y="2301855"/>
            <a:ext cx="7670954" cy="413970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860593-E086-43BC-8454-FE595CE7AD0E}"/>
              </a:ext>
            </a:extLst>
          </p:cNvPr>
          <p:cNvCxnSpPr/>
          <p:nvPr/>
        </p:nvCxnSpPr>
        <p:spPr>
          <a:xfrm>
            <a:off x="3111355" y="4474345"/>
            <a:ext cx="1026571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D5C24-0895-45D2-9CC6-D106E6B9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F1C791-BDA0-424B-8319-7C73B915CF3D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Conditional Looping: </a:t>
            </a:r>
            <a:r>
              <a:rPr lang="en-US" sz="4000" b="1" dirty="0">
                <a:solidFill>
                  <a:schemeClr val="accent1"/>
                </a:solidFill>
                <a:latin typeface="Consolas" panose="020B0609020204030204" pitchFamily="49" charset="0"/>
              </a:rPr>
              <a:t>for</a:t>
            </a:r>
            <a:endParaRPr lang="en-US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DA27DF-5216-4365-AB60-F3747E3D04FD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8F1F303-194B-4C8E-9A35-987AA822C40A}"/>
              </a:ext>
            </a:extLst>
          </p:cNvPr>
          <p:cNvSpPr txBox="1"/>
          <p:nvPr/>
        </p:nvSpPr>
        <p:spPr>
          <a:xfrm>
            <a:off x="6183510" y="4184232"/>
            <a:ext cx="4832834" cy="120032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a </a:t>
            </a:r>
            <a:r>
              <a:rPr lang="en-US" sz="2400" i="1" dirty="0"/>
              <a:t>Range</a:t>
            </a:r>
            <a:r>
              <a:rPr lang="en-US" sz="2400" dirty="0"/>
              <a:t> containing 0 to </a:t>
            </a:r>
            <a:r>
              <a:rPr lang="en-US" sz="2400" b="1" i="1" dirty="0"/>
              <a:t>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Top of range not included!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Just like substring() in Java</a:t>
            </a:r>
          </a:p>
        </p:txBody>
      </p:sp>
    </p:spTree>
    <p:extLst>
      <p:ext uri="{BB962C8B-B14F-4D97-AF65-F5344CB8AC3E}">
        <p14:creationId xmlns:p14="http://schemas.microsoft.com/office/powerpoint/2010/main" val="213121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build="p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E412E-1474-4C0D-BD7A-A2508858C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3AC987-C962-437D-ABC2-C68D9BEBE794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Conditional Looping: </a:t>
            </a:r>
            <a:r>
              <a:rPr lang="en-US" sz="4000" b="1" dirty="0">
                <a:solidFill>
                  <a:schemeClr val="accent1"/>
                </a:solidFill>
                <a:latin typeface="Consolas" panose="020B0609020204030204" pitchFamily="49" charset="0"/>
              </a:rPr>
              <a:t>for</a:t>
            </a:r>
            <a:endParaRPr lang="en-US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9F412D-93E5-408D-85CE-414AE4D92871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A82CF7-D8C6-4080-BFD1-5AA7E25CA954}"/>
              </a:ext>
            </a:extLst>
          </p:cNvPr>
          <p:cNvSpPr txBox="1"/>
          <p:nvPr/>
        </p:nvSpPr>
        <p:spPr>
          <a:xfrm>
            <a:off x="2638147" y="1538491"/>
            <a:ext cx="691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Not as safe!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889223-06D4-43E2-A5E9-C19783FDE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08" y="2298499"/>
            <a:ext cx="7670954" cy="41397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05374-0BD9-45E8-84AF-93A89073F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62"/>
          <a:stretch/>
        </p:blipFill>
        <p:spPr>
          <a:xfrm>
            <a:off x="6992657" y="2370877"/>
            <a:ext cx="5199344" cy="28439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F04AD1-E6AB-40A9-BA02-F876F83F40F1}"/>
              </a:ext>
            </a:extLst>
          </p:cNvPr>
          <p:cNvSpPr txBox="1"/>
          <p:nvPr/>
        </p:nvSpPr>
        <p:spPr>
          <a:xfrm>
            <a:off x="5878118" y="4706018"/>
            <a:ext cx="4511208" cy="1200329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Here we have to be careful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Higher chance of accidentally overrunning array bounds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488895E-18FC-4FC2-85B0-55C400015858}"/>
              </a:ext>
            </a:extLst>
          </p:cNvPr>
          <p:cNvSpPr/>
          <p:nvPr/>
        </p:nvSpPr>
        <p:spPr>
          <a:xfrm>
            <a:off x="2568536" y="4028794"/>
            <a:ext cx="2157374" cy="47983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8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nimBg="1"/>
      <p:bldP spid="1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3760A3-4A69-4280-BC42-5FFA00B6C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9931"/>
            <a:ext cx="6294119" cy="4119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19AE8C-E27D-408E-AFB7-6FC0237D7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3024187"/>
            <a:ext cx="6381750" cy="3514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292D9B-4FE0-4CD7-8F29-D82347DF9B21}"/>
              </a:ext>
            </a:extLst>
          </p:cNvPr>
          <p:cNvSpPr txBox="1"/>
          <p:nvPr/>
        </p:nvSpPr>
        <p:spPr>
          <a:xfrm>
            <a:off x="7504869" y="5711157"/>
            <a:ext cx="3583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C00000"/>
                </a:solidFill>
              </a:rPr>
              <a:t>Wait, </a:t>
            </a:r>
            <a:r>
              <a:rPr lang="en-US" sz="4800" b="1" i="1" dirty="0">
                <a:solidFill>
                  <a:srgbClr val="C00000"/>
                </a:solidFill>
              </a:rPr>
              <a:t>what</a:t>
            </a:r>
            <a:r>
              <a:rPr lang="en-US" sz="4800" b="1" dirty="0">
                <a:solidFill>
                  <a:srgbClr val="C00000"/>
                </a:solidFill>
              </a:rPr>
              <a:t>?</a:t>
            </a:r>
            <a:endParaRPr lang="en-US" sz="4800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A495C0-BBEF-4F25-880C-486A78156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F56EC82-033C-4DCA-B7F2-C0690F6BC561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A loop is a loop is a loop</a:t>
            </a:r>
            <a:endParaRPr lang="en-US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C20C93-1CEE-41FF-A535-7A7E6F1DC8C0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1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B6B1B56-BC15-4384-8AA4-B9FD9F4AF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9931"/>
            <a:ext cx="6294119" cy="4119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AB04C-62D4-4DEE-83EA-E12969833A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749"/>
          <a:stretch/>
        </p:blipFill>
        <p:spPr>
          <a:xfrm>
            <a:off x="5166805" y="4733354"/>
            <a:ext cx="6738338" cy="21246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ED665-2063-41B9-A873-5CF27352B91D}"/>
              </a:ext>
            </a:extLst>
          </p:cNvPr>
          <p:cNvSpPr txBox="1"/>
          <p:nvPr/>
        </p:nvSpPr>
        <p:spPr>
          <a:xfrm>
            <a:off x="5446543" y="2042601"/>
            <a:ext cx="5401970" cy="3046988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didn’t specify the type of </a:t>
            </a:r>
            <a:r>
              <a:rPr lang="en-US" sz="2400" b="1" dirty="0" err="1">
                <a:latin typeface="Consolas" panose="020B0609020204030204" pitchFamily="49" charset="0"/>
              </a:rPr>
              <a:t>i</a:t>
            </a:r>
            <a:r>
              <a:rPr lang="en-US" sz="2400" dirty="0"/>
              <a:t>, but shouldn’t it default to 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i32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Rust infers type, 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i32</a:t>
            </a:r>
            <a:r>
              <a:rPr lang="en-US" sz="2400" dirty="0"/>
              <a:t> should be default.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HOWEVER!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Rust doesn’t allow signed integers to be used as array indexes!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inferred the type as unsigned! Thus checking less than zero is pointless.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4B46BE-0563-4274-9FA8-D1055E5D4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F04167-3DA0-4637-AC42-B334347A53DF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Wait, what?</a:t>
            </a:r>
            <a:endParaRPr lang="en-US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BC58AD-6C99-4535-8060-C060C996667F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29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95424D-0193-4AEC-9B32-0AE3B1D79B71}"/>
              </a:ext>
            </a:extLst>
          </p:cNvPr>
          <p:cNvSpPr/>
          <p:nvPr/>
        </p:nvSpPr>
        <p:spPr>
          <a:xfrm>
            <a:off x="5139144" y="1951916"/>
            <a:ext cx="550728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/>
              <a:t>Syntax</a:t>
            </a:r>
            <a:r>
              <a:rPr lang="en-US" sz="24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Similar to C/C++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Blocks of code delimited by { 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Familiar control structures supported (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else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while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/>
              <a:t>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Supports pattern matching! (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match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Need not use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/>
              <a:t>, last expression creates return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Functions largely composed of expressions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F63FB-BBF4-4BE7-8E72-746300D3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2" descr="Image result for rust language">
            <a:extLst>
              <a:ext uri="{FF2B5EF4-FFF2-40B4-BE49-F238E27FC236}">
                <a16:creationId xmlns:a16="http://schemas.microsoft.com/office/drawing/2014/main" id="{FBE1B5FE-F789-4159-9275-25AAC4107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41" y="2228972"/>
            <a:ext cx="3103486" cy="310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CCB90A5-1FE4-44F2-9F14-2EF540942C46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Rust Features</a:t>
            </a:r>
            <a:endParaRPr lang="en-US" sz="2800" b="1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102FB0-0F83-42DF-BA58-F33A7780D4E0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39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EA7B0-56F8-4833-BE76-7DA3D5E25970}"/>
              </a:ext>
            </a:extLst>
          </p:cNvPr>
          <p:cNvSpPr/>
          <p:nvPr/>
        </p:nvSpPr>
        <p:spPr>
          <a:xfrm>
            <a:off x="1083076" y="646720"/>
            <a:ext cx="102980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/>
              <a:t>Rust doesn’t allow signed integers to be used as array indexes!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F261D-D539-4219-8A68-940D377AD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32" y="1650322"/>
            <a:ext cx="6677025" cy="45339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5FBDC8-AB92-43F8-AF8D-BEB9E78B1CBF}"/>
              </a:ext>
            </a:extLst>
          </p:cNvPr>
          <p:cNvCxnSpPr/>
          <p:nvPr/>
        </p:nvCxnSpPr>
        <p:spPr>
          <a:xfrm>
            <a:off x="2290439" y="3249227"/>
            <a:ext cx="99429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72DCCCB-8FB8-4C4F-99E7-466E879E6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834" y="3149879"/>
            <a:ext cx="6115050" cy="3514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8EC61F-E5A1-4A32-8BFB-99A8B7D824BB}"/>
              </a:ext>
            </a:extLst>
          </p:cNvPr>
          <p:cNvSpPr/>
          <p:nvPr/>
        </p:nvSpPr>
        <p:spPr>
          <a:xfrm>
            <a:off x="6036816" y="5202315"/>
            <a:ext cx="4634143" cy="48827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2ABE7-DF24-489A-AF6D-AF918E155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8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ED8816-8E63-4669-8F9C-1C8B901EDCB9}"/>
              </a:ext>
            </a:extLst>
          </p:cNvPr>
          <p:cNvSpPr txBox="1"/>
          <p:nvPr/>
        </p:nvSpPr>
        <p:spPr>
          <a:xfrm>
            <a:off x="1634970" y="585356"/>
            <a:ext cx="8922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Need to adjust our logic a bit…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ADE7D-F0A8-435D-9FC7-F57FCF3C5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75" y="1775256"/>
            <a:ext cx="6743700" cy="45148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179660-8C03-4239-AE4E-5A05726C931E}"/>
              </a:ext>
            </a:extLst>
          </p:cNvPr>
          <p:cNvSpPr/>
          <p:nvPr/>
        </p:nvSpPr>
        <p:spPr>
          <a:xfrm>
            <a:off x="1686757" y="4136995"/>
            <a:ext cx="3329126" cy="115409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2F083-C9A7-42B8-B3A3-4C40E5157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589" b="19195"/>
          <a:stretch/>
        </p:blipFill>
        <p:spPr>
          <a:xfrm>
            <a:off x="5944893" y="3447171"/>
            <a:ext cx="6247108" cy="341082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6E034-C5E5-418A-B955-13D227167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5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7B1823-A5B8-496B-84EE-7CEF0B9CCD1F}"/>
              </a:ext>
            </a:extLst>
          </p:cNvPr>
          <p:cNvSpPr/>
          <p:nvPr/>
        </p:nvSpPr>
        <p:spPr>
          <a:xfrm>
            <a:off x="931817" y="3155558"/>
            <a:ext cx="104095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https://doc.rust-lang.org/book/second-edition/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81D91-EBE5-4C7E-A34A-A1BC3C24C8FB}"/>
              </a:ext>
            </a:extLst>
          </p:cNvPr>
          <p:cNvSpPr txBox="1"/>
          <p:nvPr/>
        </p:nvSpPr>
        <p:spPr>
          <a:xfrm>
            <a:off x="1844221" y="1633491"/>
            <a:ext cx="8584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Fantastic Rust Reference:</a:t>
            </a:r>
          </a:p>
        </p:txBody>
      </p:sp>
    </p:spTree>
    <p:extLst>
      <p:ext uri="{BB962C8B-B14F-4D97-AF65-F5344CB8AC3E}">
        <p14:creationId xmlns:p14="http://schemas.microsoft.com/office/powerpoint/2010/main" val="224595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95424D-0193-4AEC-9B32-0AE3B1D79B71}"/>
              </a:ext>
            </a:extLst>
          </p:cNvPr>
          <p:cNvSpPr/>
          <p:nvPr/>
        </p:nvSpPr>
        <p:spPr>
          <a:xfrm>
            <a:off x="5152006" y="2246714"/>
            <a:ext cx="63534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/>
              <a:t>Memory Safety</a:t>
            </a:r>
            <a:r>
              <a:rPr lang="en-US" sz="2400" b="1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Rust is designed to be </a:t>
            </a:r>
            <a:r>
              <a:rPr lang="en-US" sz="2400" i="1" dirty="0"/>
              <a:t>memory safe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Null or dangling pointers are not permitted.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14636-8704-4EA2-B71C-9FFE3E5DF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2" descr="Image result for rust language">
            <a:extLst>
              <a:ext uri="{FF2B5EF4-FFF2-40B4-BE49-F238E27FC236}">
                <a16:creationId xmlns:a16="http://schemas.microsoft.com/office/drawing/2014/main" id="{10DE485D-A9CF-4812-81F8-8C75205F2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41" y="2228972"/>
            <a:ext cx="3103486" cy="310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26B7C8A-758D-45EC-A43B-5F944CC01986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Rust Features</a:t>
            </a:r>
            <a:endParaRPr lang="en-US" sz="2800" b="1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E5C778-786D-4429-AAC3-567328B4C30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01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2037E1-FDF8-43B7-9BE9-74B1A5094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22" y="1290960"/>
            <a:ext cx="7022931" cy="522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2F563B-12FA-4102-BB08-321CAD0A2A34}"/>
              </a:ext>
            </a:extLst>
          </p:cNvPr>
          <p:cNvSpPr/>
          <p:nvPr/>
        </p:nvSpPr>
        <p:spPr>
          <a:xfrm>
            <a:off x="2041863" y="349631"/>
            <a:ext cx="85270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i="1" dirty="0"/>
              <a:t>“Null or dangling pointers are not permitted”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E7DDAF-1761-4412-8EE2-1F75811C8D7D}"/>
              </a:ext>
            </a:extLst>
          </p:cNvPr>
          <p:cNvSpPr txBox="1"/>
          <p:nvPr/>
        </p:nvSpPr>
        <p:spPr>
          <a:xfrm>
            <a:off x="7075504" y="1907866"/>
            <a:ext cx="4500978" cy="3785652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C, we’re allowed to </a:t>
            </a:r>
            <a:r>
              <a:rPr lang="en-US" sz="2400" b="1" i="1" u="sng" dirty="0"/>
              <a:t>try</a:t>
            </a:r>
            <a:r>
              <a:rPr lang="en-US" sz="2400" dirty="0"/>
              <a:t> and write anywhere we want.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code compiles!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produces a run-time error when we try and index into pointer 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Overrunning array bounds does not necessarily give a run time error!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Very unsafe use of memory.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8B3672-796C-4B93-B398-2AB9E2C4AD19}"/>
              </a:ext>
            </a:extLst>
          </p:cNvPr>
          <p:cNvCxnSpPr>
            <a:cxnSpLocks/>
          </p:cNvCxnSpPr>
          <p:nvPr/>
        </p:nvCxnSpPr>
        <p:spPr>
          <a:xfrm flipH="1">
            <a:off x="2467994" y="3231472"/>
            <a:ext cx="4749552" cy="2041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8F7177-F376-47EE-9731-6A214E0A3D01}"/>
              </a:ext>
            </a:extLst>
          </p:cNvPr>
          <p:cNvCxnSpPr>
            <a:cxnSpLocks/>
          </p:cNvCxnSpPr>
          <p:nvPr/>
        </p:nvCxnSpPr>
        <p:spPr>
          <a:xfrm flipH="1">
            <a:off x="2467993" y="4319760"/>
            <a:ext cx="4749553" cy="1254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CD4CB9-1EFE-4979-9ADF-A174BEC32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6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E97C7F2-960E-4BCC-9F54-21851AD46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38" y="2013370"/>
            <a:ext cx="9298111" cy="42364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2F563B-12FA-4102-BB08-321CAD0A2A34}"/>
              </a:ext>
            </a:extLst>
          </p:cNvPr>
          <p:cNvSpPr/>
          <p:nvPr/>
        </p:nvSpPr>
        <p:spPr>
          <a:xfrm>
            <a:off x="2041863" y="349631"/>
            <a:ext cx="85270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i="1" dirty="0"/>
              <a:t>“Null or dangling pointers are not permitted”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5FB649-5905-4E32-8FBC-9006C8FE4819}"/>
              </a:ext>
            </a:extLst>
          </p:cNvPr>
          <p:cNvSpPr txBox="1"/>
          <p:nvPr/>
        </p:nvSpPr>
        <p:spPr>
          <a:xfrm>
            <a:off x="7204230" y="1869458"/>
            <a:ext cx="4638582" cy="452431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Java is safer.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code </a:t>
            </a:r>
            <a:r>
              <a:rPr lang="en-US" sz="2400" i="1" dirty="0"/>
              <a:t>compiles</a:t>
            </a:r>
            <a:r>
              <a:rPr lang="en-US" sz="2400" dirty="0"/>
              <a:t>, but </a:t>
            </a:r>
            <a:r>
              <a:rPr lang="en-US" sz="2400" b="1" dirty="0"/>
              <a:t>always</a:t>
            </a:r>
            <a:r>
              <a:rPr lang="en-US" sz="2400" dirty="0"/>
              <a:t> throws a runtime error when we access outside array bounds.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C/C++ only errors if going out of bounds accesses memory that your program doesn’t have write permission for.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Java still allows dangling references.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nums2 can be created without instantiating its object.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CB69E03-C7CA-47DE-9E62-B2130AFFE1C5}"/>
              </a:ext>
            </a:extLst>
          </p:cNvPr>
          <p:cNvCxnSpPr/>
          <p:nvPr/>
        </p:nvCxnSpPr>
        <p:spPr>
          <a:xfrm rot="10800000" flipV="1">
            <a:off x="3764132" y="2450237"/>
            <a:ext cx="3568824" cy="2086252"/>
          </a:xfrm>
          <a:prstGeom prst="bentConnector3">
            <a:avLst>
              <a:gd name="adj1" fmla="val 8458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044713C-7954-4E3B-9CAF-BADBD66179D1}"/>
              </a:ext>
            </a:extLst>
          </p:cNvPr>
          <p:cNvCxnSpPr/>
          <p:nvPr/>
        </p:nvCxnSpPr>
        <p:spPr>
          <a:xfrm rot="10800000">
            <a:off x="3630968" y="5291092"/>
            <a:ext cx="3701989" cy="452761"/>
          </a:xfrm>
          <a:prstGeom prst="bentConnector3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838819-B546-4837-B836-02192A2C5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7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95424D-0193-4AEC-9B32-0AE3B1D79B71}"/>
              </a:ext>
            </a:extLst>
          </p:cNvPr>
          <p:cNvSpPr/>
          <p:nvPr/>
        </p:nvSpPr>
        <p:spPr>
          <a:xfrm>
            <a:off x="5152006" y="2464432"/>
            <a:ext cx="657844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/>
              <a:t>Memory Safety</a:t>
            </a:r>
            <a:r>
              <a:rPr lang="en-US" sz="24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Rust is designed to be </a:t>
            </a:r>
            <a:r>
              <a:rPr lang="en-US" sz="2400" i="1" dirty="0"/>
              <a:t>memory safe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Null or dangling pointers are not permitted.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about linked lists? Null pointers are useful.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Rust defines an </a:t>
            </a:r>
            <a:r>
              <a:rPr lang="en-US" sz="2400" i="1" dirty="0"/>
              <a:t>option</a:t>
            </a:r>
            <a:r>
              <a:rPr lang="en-US" sz="2400" dirty="0"/>
              <a:t> type, which can be used to test if a pointer has </a:t>
            </a:r>
            <a:r>
              <a:rPr lang="en-US" sz="2400" i="1" dirty="0"/>
              <a:t>Some</a:t>
            </a:r>
            <a:r>
              <a:rPr lang="en-US" sz="2400" dirty="0"/>
              <a:t> value of </a:t>
            </a:r>
            <a:r>
              <a:rPr lang="en-US" sz="2400" i="1" dirty="0"/>
              <a:t>None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u="sng" dirty="0"/>
              <a:t>What does this remind you of?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C0E39A-85E8-4F3F-9BA9-0A193A1E4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2" descr="Image result for rust language">
            <a:extLst>
              <a:ext uri="{FF2B5EF4-FFF2-40B4-BE49-F238E27FC236}">
                <a16:creationId xmlns:a16="http://schemas.microsoft.com/office/drawing/2014/main" id="{4365B165-986D-4803-9CF3-3183B1F86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41" y="2228972"/>
            <a:ext cx="3103486" cy="310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38D889F-58FB-4F14-99AC-28823B8B3C55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Rust Features</a:t>
            </a:r>
            <a:endParaRPr lang="en-US" sz="2800" b="1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34C60E-C396-477C-950B-1FC7E3C7F24E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84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95424D-0193-4AEC-9B32-0AE3B1D79B71}"/>
              </a:ext>
            </a:extLst>
          </p:cNvPr>
          <p:cNvSpPr/>
          <p:nvPr/>
        </p:nvSpPr>
        <p:spPr>
          <a:xfrm>
            <a:off x="5152006" y="1985457"/>
            <a:ext cx="686602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/>
              <a:t>Memory Management</a:t>
            </a:r>
            <a:r>
              <a:rPr lang="en-US" sz="24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Rust does not do garbage collection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1" dirty="0"/>
              <a:t>Resource acquisition is initialization</a:t>
            </a:r>
            <a:endParaRPr lang="en-U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RAII</a:t>
            </a:r>
            <a:r>
              <a:rPr lang="en-US" sz="2400" dirty="0"/>
              <a:t> - Originated in C++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Constructor is used to acquire and initialize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Resource </a:t>
            </a:r>
            <a:r>
              <a:rPr lang="en-US" sz="2400" i="1" dirty="0"/>
              <a:t>deallocation</a:t>
            </a:r>
            <a:r>
              <a:rPr lang="en-US" sz="2400" dirty="0"/>
              <a:t> is done by the destructor.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valid reference to object == no object.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 so in Java! Up to garbage collector.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80B802-8CCE-4604-A350-57A01F95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2" descr="Image result for rust language">
            <a:extLst>
              <a:ext uri="{FF2B5EF4-FFF2-40B4-BE49-F238E27FC236}">
                <a16:creationId xmlns:a16="http://schemas.microsoft.com/office/drawing/2014/main" id="{4B061EA6-CB39-4A5D-9E91-FBB754EF7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41" y="2228972"/>
            <a:ext cx="3103486" cy="310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1295DE0-876F-4020-8278-F3714F1E41B1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Rust Features</a:t>
            </a:r>
            <a:endParaRPr lang="en-US" sz="2800" b="1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A8390D-961B-4BA5-A608-D4C28761CE8F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5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95424D-0193-4AEC-9B32-0AE3B1D79B71}"/>
              </a:ext>
            </a:extLst>
          </p:cNvPr>
          <p:cNvSpPr/>
          <p:nvPr/>
        </p:nvSpPr>
        <p:spPr>
          <a:xfrm>
            <a:off x="5087901" y="2237649"/>
            <a:ext cx="58809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/>
              <a:t>Types and Polymorphism</a:t>
            </a:r>
            <a:r>
              <a:rPr lang="en-US" sz="24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Type system supports mechanism called “traits”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Directly inspired by Haskell’s type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Supports type inference for variables declared with 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let</a:t>
            </a:r>
            <a:r>
              <a:rPr lang="en-US" sz="2400" dirty="0"/>
              <a:t> keyword.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Compile error if inference fails.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Keyword 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mut</a:t>
            </a:r>
            <a:r>
              <a:rPr lang="en-US" sz="2400" dirty="0"/>
              <a:t> for mutable variables.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4E5731-F0FA-480D-BFFA-F41C1D54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2" descr="Image result for rust language">
            <a:extLst>
              <a:ext uri="{FF2B5EF4-FFF2-40B4-BE49-F238E27FC236}">
                <a16:creationId xmlns:a16="http://schemas.microsoft.com/office/drawing/2014/main" id="{C4E8A5DF-3749-4A80-85B1-E225D3C43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41" y="2228972"/>
            <a:ext cx="3103486" cy="310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7A8342C-917A-45E0-9968-471D24B67424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Rust Features</a:t>
            </a:r>
            <a:endParaRPr lang="en-US" sz="2800" b="1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CE0652-E1DA-4AF7-9FDD-D87662351BCE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4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95424D-0193-4AEC-9B32-0AE3B1D79B71}"/>
              </a:ext>
            </a:extLst>
          </p:cNvPr>
          <p:cNvSpPr/>
          <p:nvPr/>
        </p:nvSpPr>
        <p:spPr>
          <a:xfrm>
            <a:off x="5125883" y="2516680"/>
            <a:ext cx="53940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/>
              <a:t>Pattern Matching</a:t>
            </a:r>
            <a:r>
              <a:rPr lang="en-US" sz="24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Supports pattern matching!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Pattern matching is considered a sticking point for people learning Rust.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already have experience with it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D77C7A-F2CC-417D-A510-EC88122DC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2" descr="Image result for rust language">
            <a:extLst>
              <a:ext uri="{FF2B5EF4-FFF2-40B4-BE49-F238E27FC236}">
                <a16:creationId xmlns:a16="http://schemas.microsoft.com/office/drawing/2014/main" id="{2BFE2DFE-C6B3-4DF8-BCF9-A0822E503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41" y="2228972"/>
            <a:ext cx="3103486" cy="310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78EB8DD-DCE8-4EF7-9FE1-B26657B85950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Rust Features</a:t>
            </a:r>
            <a:endParaRPr lang="en-US" sz="2800" b="1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03CE04-01E3-4912-A892-306FF92BF68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8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03C4CC-BD0A-430F-A235-DE9A9DD0372F}"/>
              </a:ext>
            </a:extLst>
          </p:cNvPr>
          <p:cNvSpPr/>
          <p:nvPr/>
        </p:nvSpPr>
        <p:spPr>
          <a:xfrm>
            <a:off x="5104915" y="2228972"/>
            <a:ext cx="58469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/>
              <a:t>Strongly, statically typed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Strong typing means limited implicit type conversions at compile time.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 is happy to convert between numeric types without issue. Perhaps a compile warning in C++.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Java raises compile error if there’s a loss of precision (double to float for example).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74A05-5C6D-469D-B92F-8E6A58E4C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2" descr="Image result for rust language">
            <a:extLst>
              <a:ext uri="{FF2B5EF4-FFF2-40B4-BE49-F238E27FC236}">
                <a16:creationId xmlns:a16="http://schemas.microsoft.com/office/drawing/2014/main" id="{5AB62F54-DE77-496B-97D2-4864F12A7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41" y="2228972"/>
            <a:ext cx="3103486" cy="310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CA2D477-F1A9-43A4-945B-53AE564CF917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Rust &amp; Safety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607D5F-2E8C-4969-B535-4E5CD523CB4F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77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699683-6D49-4B76-9EF0-B8731AD1A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0326"/>
            <a:ext cx="12192000" cy="164981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F92A0B6-6C6B-4B32-AE93-2D7D87D3116F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>
                <a:latin typeface="+mn-lt"/>
              </a:rPr>
              <a:t>Course Administration</a:t>
            </a:r>
            <a:endParaRPr lang="en-US" sz="2800" b="1" dirty="0">
              <a:latin typeface="+mn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5F935B-E71F-4A01-93B2-5F4AC3208701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75051-B05A-48EB-BEDB-6A4FACC16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3D0659-6DAC-42CC-856E-4EF72D5DB75D}"/>
              </a:ext>
            </a:extLst>
          </p:cNvPr>
          <p:cNvSpPr txBox="1"/>
          <p:nvPr/>
        </p:nvSpPr>
        <p:spPr>
          <a:xfrm>
            <a:off x="3333306" y="3912659"/>
            <a:ext cx="6237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Getting closer! Three more weeks.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Don’t forget about the assignments!</a:t>
            </a:r>
          </a:p>
        </p:txBody>
      </p:sp>
    </p:spTree>
    <p:extLst>
      <p:ext uri="{BB962C8B-B14F-4D97-AF65-F5344CB8AC3E}">
        <p14:creationId xmlns:p14="http://schemas.microsoft.com/office/powerpoint/2010/main" val="163035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DDB684-A16C-45DA-A12C-5CA86E2AD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99"/>
          <a:stretch/>
        </p:blipFill>
        <p:spPr>
          <a:xfrm>
            <a:off x="2447738" y="703521"/>
            <a:ext cx="3553565" cy="17533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DCE4D5-A7B4-44EB-A243-255B7004F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6840"/>
            <a:ext cx="12192000" cy="1438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4EC73E-C0F3-4172-A880-65F7A027F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85" y="3755256"/>
            <a:ext cx="11276720" cy="190407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30CA71-D9B2-4735-B0BC-FE4BAF2660FF}"/>
              </a:ext>
            </a:extLst>
          </p:cNvPr>
          <p:cNvSpPr/>
          <p:nvPr/>
        </p:nvSpPr>
        <p:spPr>
          <a:xfrm>
            <a:off x="1074198" y="4341181"/>
            <a:ext cx="10377996" cy="426130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 descr="Image result for c++">
            <a:extLst>
              <a:ext uri="{FF2B5EF4-FFF2-40B4-BE49-F238E27FC236}">
                <a16:creationId xmlns:a16="http://schemas.microsoft.com/office/drawing/2014/main" id="{5BE444F6-B795-4C1B-9ADF-80238EE39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64" y="275372"/>
            <a:ext cx="1841933" cy="184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268EB-BC2B-4BB6-AB56-8CD65DE96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Image result for java">
            <a:extLst>
              <a:ext uri="{FF2B5EF4-FFF2-40B4-BE49-F238E27FC236}">
                <a16:creationId xmlns:a16="http://schemas.microsoft.com/office/drawing/2014/main" id="{494EE440-4FB3-4C2B-8354-19E4C3538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0" y="264028"/>
            <a:ext cx="2352582" cy="156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007B06-C7DE-4320-81EA-AF8C79E57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41" y="2100863"/>
            <a:ext cx="11340281" cy="30481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CDF2C-4629-4F13-A89C-6A60E883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3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03C4CC-BD0A-430F-A235-DE9A9DD0372F}"/>
              </a:ext>
            </a:extLst>
          </p:cNvPr>
          <p:cNvSpPr/>
          <p:nvPr/>
        </p:nvSpPr>
        <p:spPr>
          <a:xfrm>
            <a:off x="5152007" y="1985457"/>
            <a:ext cx="6317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/>
              <a:t>No “Undefined Behavior”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Null pointer dereferencing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/>
              <a:t>Attempt to dereference address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EFB737-B29D-4417-8211-81625F3E6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139" y="3791059"/>
            <a:ext cx="4829313" cy="2328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C6D25-E9A7-4956-BD7F-7459CD0B60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72115"/>
          <a:stretch/>
        </p:blipFill>
        <p:spPr>
          <a:xfrm>
            <a:off x="9401452" y="3716191"/>
            <a:ext cx="2790548" cy="311191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80CC0-C0B1-4E60-840A-48771BE10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Picture 2" descr="Image result for rust language">
            <a:extLst>
              <a:ext uri="{FF2B5EF4-FFF2-40B4-BE49-F238E27FC236}">
                <a16:creationId xmlns:a16="http://schemas.microsoft.com/office/drawing/2014/main" id="{78C99590-4731-4C19-9483-303745E0A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41" y="2228972"/>
            <a:ext cx="3103486" cy="310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CD8F941-E63B-468D-B128-9FA9C31568ED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Rust &amp; Safety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18FB51-4494-46FE-918E-3BC1AD3E650F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62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age result for rust language">
            <a:extLst>
              <a:ext uri="{FF2B5EF4-FFF2-40B4-BE49-F238E27FC236}">
                <a16:creationId xmlns:a16="http://schemas.microsoft.com/office/drawing/2014/main" id="{CEED1FB3-2609-4B1E-81BA-A39154623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41" y="2228972"/>
            <a:ext cx="3103486" cy="310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03C4CC-BD0A-430F-A235-DE9A9DD0372F}"/>
              </a:ext>
            </a:extLst>
          </p:cNvPr>
          <p:cNvSpPr/>
          <p:nvPr/>
        </p:nvSpPr>
        <p:spPr>
          <a:xfrm>
            <a:off x="5152007" y="1985457"/>
            <a:ext cx="555082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/>
              <a:t>No “Undefined Behavior”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Null pointer dereferencing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/>
              <a:t>Attempt to dereference address 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Use of variable before it’s initialized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/>
              <a:t>In C, we get whatever was in memory before that.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/>
              <a:t>Only </a:t>
            </a:r>
            <a:r>
              <a:rPr lang="en-US" sz="2400" dirty="0" err="1"/>
              <a:t>globals</a:t>
            </a:r>
            <a:r>
              <a:rPr lang="en-US" sz="2400" dirty="0"/>
              <a:t> auto-initialize to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478AEF-EEAE-4DF6-AE5A-8824041D1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28" y="3880142"/>
            <a:ext cx="5029200" cy="2790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596C82-7882-445E-92F7-D07D11C0B6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748" b="45228"/>
          <a:stretch/>
        </p:blipFill>
        <p:spPr>
          <a:xfrm>
            <a:off x="5672831" y="5188079"/>
            <a:ext cx="6519169" cy="166992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4615B-07C6-49F5-AD02-A3012CDA1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898782B-DE8F-4CE7-A575-6EDB32B13D68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Rust &amp; Safety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4C8CB0-88DA-400A-9E72-A2C59F39E37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29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03C4CC-BD0A-430F-A235-DE9A9DD0372F}"/>
              </a:ext>
            </a:extLst>
          </p:cNvPr>
          <p:cNvSpPr/>
          <p:nvPr/>
        </p:nvSpPr>
        <p:spPr>
          <a:xfrm>
            <a:off x="5152007" y="1985457"/>
            <a:ext cx="568145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/>
              <a:t>No “Undefined Behavior”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Null pointer dereferencing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/>
              <a:t>Attempt to dereference address 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Use of variable before it’s initialized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/>
              <a:t>In C, we get whatever was in memory before that.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/>
              <a:t>Only </a:t>
            </a:r>
            <a:r>
              <a:rPr lang="en-US" sz="2400" dirty="0" err="1"/>
              <a:t>globals</a:t>
            </a:r>
            <a:r>
              <a:rPr lang="en-US" sz="2400" dirty="0"/>
              <a:t> auto-initialize to 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Array index out of bounds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/>
              <a:t>May or may not cause runtime error (in C), depends who owns memory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E09FA-4EA4-4C0D-9557-B996DA2FB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2" descr="Image result for rust language">
            <a:extLst>
              <a:ext uri="{FF2B5EF4-FFF2-40B4-BE49-F238E27FC236}">
                <a16:creationId xmlns:a16="http://schemas.microsoft.com/office/drawing/2014/main" id="{F844BAE4-DFC6-41F1-83D2-2EE00EE5A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41" y="2228972"/>
            <a:ext cx="3103486" cy="310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F359681-1172-4CCF-B8B6-1533C74FCEDE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Rust &amp; Safety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15F188-8E3E-40B4-B251-50736FD1A56B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01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484A05-ABBA-4B7A-9F14-C7080B860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06" y="1017463"/>
            <a:ext cx="11215873" cy="47699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64C8E9-9775-432B-A69F-57F618458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99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D376B6-E972-42CD-B9DB-632DE1183E03}"/>
              </a:ext>
            </a:extLst>
          </p:cNvPr>
          <p:cNvSpPr/>
          <p:nvPr/>
        </p:nvSpPr>
        <p:spPr>
          <a:xfrm>
            <a:off x="5152007" y="1985457"/>
            <a:ext cx="64866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/>
              <a:t>No “Undefined Behavior”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Signed integer overflow &amp; optimization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818E45-1FA4-4D7D-870E-5E8A9EACFE41}"/>
              </a:ext>
            </a:extLst>
          </p:cNvPr>
          <p:cNvSpPr txBox="1"/>
          <p:nvPr/>
        </p:nvSpPr>
        <p:spPr>
          <a:xfrm>
            <a:off x="5270373" y="2913895"/>
            <a:ext cx="4161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X+1 &gt; 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FFF7F-327D-46C6-9BDA-396976F3F7C6}"/>
              </a:ext>
            </a:extLst>
          </p:cNvPr>
          <p:cNvSpPr txBox="1"/>
          <p:nvPr/>
        </p:nvSpPr>
        <p:spPr>
          <a:xfrm>
            <a:off x="5157921" y="3780777"/>
            <a:ext cx="55710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overflow is undefined, compiler can just optimize this to simply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Dangerous if X can overflow!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Forcing compiler to consider overflow means we lose certain optimizations.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998EF-7581-45D5-909D-5C4A00D8A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Picture 2" descr="Image result for rust language">
            <a:extLst>
              <a:ext uri="{FF2B5EF4-FFF2-40B4-BE49-F238E27FC236}">
                <a16:creationId xmlns:a16="http://schemas.microsoft.com/office/drawing/2014/main" id="{4693226D-AA12-4213-9694-17CA3D5E3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41" y="2228972"/>
            <a:ext cx="3103486" cy="310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AA9528F-1545-4325-8D70-1EC69BB54A19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Rust &amp; Safety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77CB6B-74D1-4D58-B570-CE3056A6377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03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 result for rust language">
            <a:extLst>
              <a:ext uri="{FF2B5EF4-FFF2-40B4-BE49-F238E27FC236}">
                <a16:creationId xmlns:a16="http://schemas.microsoft.com/office/drawing/2014/main" id="{B98D4B8A-B36F-4028-8511-02D495A19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94" y="2191270"/>
            <a:ext cx="1102315" cy="110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6FE288-3724-4CE5-95C4-E7E64511EC02}"/>
              </a:ext>
            </a:extLst>
          </p:cNvPr>
          <p:cNvSpPr/>
          <p:nvPr/>
        </p:nvSpPr>
        <p:spPr>
          <a:xfrm>
            <a:off x="2524215" y="1695058"/>
            <a:ext cx="843970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do not employ any particularly cutting-edge technologies. Old, established techniques are better.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do not prize expressiveness, minimalism or elegance above other goals. These are desirable but subordinate goals.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do not intend to cover the complete feature-set of C++, or any other language. Rust should provide majority-case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do not intend to be 100% static, 100% safe, 100% reflective, or too dogmatic in any other sense. Trade-offs exist.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 do not demand that Rust run on “every possible platform”. It must eventually work without unnecessary compromises on widely-used hardware and software platforms.</a:t>
            </a:r>
            <a:endParaRPr lang="en-CA" sz="2400" b="0" i="0" dirty="0">
              <a:effectLst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CEB6E5-D1A9-45FB-B2F1-74467368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1F666C-D17E-4757-917B-CBCF0679B828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Rust Non-Goals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4A7C81-24ED-47C5-BA27-CA425CE5960B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42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 result for rust language">
            <a:extLst>
              <a:ext uri="{FF2B5EF4-FFF2-40B4-BE49-F238E27FC236}">
                <a16:creationId xmlns:a16="http://schemas.microsoft.com/office/drawing/2014/main" id="{8A77C7AB-41AE-45F2-9C62-F0787ACA6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82" y="452761"/>
            <a:ext cx="1198486" cy="119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324295-A649-4D16-82EE-8A2672B8D739}"/>
              </a:ext>
            </a:extLst>
          </p:cNvPr>
          <p:cNvSpPr txBox="1"/>
          <p:nvPr/>
        </p:nvSpPr>
        <p:spPr>
          <a:xfrm>
            <a:off x="2405849" y="636505"/>
            <a:ext cx="7149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Installing Rust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9CE2F3-9C66-47B4-82E7-842AAA47D12F}"/>
              </a:ext>
            </a:extLst>
          </p:cNvPr>
          <p:cNvSpPr/>
          <p:nvPr/>
        </p:nvSpPr>
        <p:spPr>
          <a:xfrm>
            <a:off x="2505794" y="1651247"/>
            <a:ext cx="6949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https://www.rust-lang.org/en-US/index.html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1091E-22B8-4D6A-93A5-8EF9C471F7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254"/>
          <a:stretch/>
        </p:blipFill>
        <p:spPr>
          <a:xfrm>
            <a:off x="336195" y="2558804"/>
            <a:ext cx="11572875" cy="42991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59230C-0BAF-4C50-9E05-7F1A785D2958}"/>
              </a:ext>
            </a:extLst>
          </p:cNvPr>
          <p:cNvSpPr/>
          <p:nvPr/>
        </p:nvSpPr>
        <p:spPr>
          <a:xfrm>
            <a:off x="7253056" y="4012707"/>
            <a:ext cx="2814222" cy="148257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A0763-B36D-4788-8860-662701C6D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6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rust language">
            <a:extLst>
              <a:ext uri="{FF2B5EF4-FFF2-40B4-BE49-F238E27FC236}">
                <a16:creationId xmlns:a16="http://schemas.microsoft.com/office/drawing/2014/main" id="{D5BF2290-286F-450D-BDE6-4E8BFBC9D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82" y="452761"/>
            <a:ext cx="1198486" cy="119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C890E3-DA9D-4FDC-BAB9-0A6670D1590F}"/>
              </a:ext>
            </a:extLst>
          </p:cNvPr>
          <p:cNvSpPr txBox="1"/>
          <p:nvPr/>
        </p:nvSpPr>
        <p:spPr>
          <a:xfrm>
            <a:off x="2405849" y="636505"/>
            <a:ext cx="7149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Installing Rust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C98BD6-5502-4BC9-A3CE-250CD04F6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179" y="1943053"/>
            <a:ext cx="8124825" cy="4410075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BE8FFB-69E4-4E05-87FF-19EA46EEED98}"/>
              </a:ext>
            </a:extLst>
          </p:cNvPr>
          <p:cNvSpPr/>
          <p:nvPr/>
        </p:nvSpPr>
        <p:spPr>
          <a:xfrm>
            <a:off x="2947386" y="3373515"/>
            <a:ext cx="3462292" cy="2530135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BCB6A6-0E3F-4063-8865-01F2CA21B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6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AF8E58-392E-4398-8D91-AAFE003D07A9}"/>
              </a:ext>
            </a:extLst>
          </p:cNvPr>
          <p:cNvSpPr txBox="1"/>
          <p:nvPr/>
        </p:nvSpPr>
        <p:spPr>
          <a:xfrm>
            <a:off x="1583230" y="970647"/>
            <a:ext cx="50602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Moving on…</a:t>
            </a:r>
            <a:endParaRPr lang="en-US" sz="6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78BCB1-7AB2-4106-9F23-71DA249CB8A2}"/>
              </a:ext>
            </a:extLst>
          </p:cNvPr>
          <p:cNvSpPr/>
          <p:nvPr/>
        </p:nvSpPr>
        <p:spPr>
          <a:xfrm>
            <a:off x="5196442" y="2337166"/>
            <a:ext cx="52740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…to imperative.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99836-BE1E-4FE4-A802-E58FF4DC9DE0}"/>
              </a:ext>
            </a:extLst>
          </p:cNvPr>
          <p:cNvSpPr txBox="1"/>
          <p:nvPr/>
        </p:nvSpPr>
        <p:spPr>
          <a:xfrm>
            <a:off x="781235" y="3954961"/>
            <a:ext cx="105644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Rust is an imperative language. However, we’ll see many cool features that remind us of the functional languages we’ve seen.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4336F-9CC2-4E7E-BF7B-049D7F2C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DEF8F0-4328-41C6-9F00-0744AFCC0C98}"/>
              </a:ext>
            </a:extLst>
          </p:cNvPr>
          <p:cNvSpPr txBox="1"/>
          <p:nvPr/>
        </p:nvSpPr>
        <p:spPr>
          <a:xfrm>
            <a:off x="2691413" y="1584984"/>
            <a:ext cx="6809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Any text editor will do, but I like </a:t>
            </a:r>
            <a:r>
              <a:rPr lang="en-US" sz="2400" dirty="0" err="1"/>
              <a:t>VSCode</a:t>
            </a:r>
            <a:r>
              <a:rPr lang="en-US" sz="2400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F6E2D-AAC8-493D-9613-324CCAC80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164"/>
          <a:stretch/>
        </p:blipFill>
        <p:spPr>
          <a:xfrm>
            <a:off x="1550054" y="2298499"/>
            <a:ext cx="9096375" cy="45595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59D74F-1324-494B-8CBB-31CD3C8BDE7C}"/>
              </a:ext>
            </a:extLst>
          </p:cNvPr>
          <p:cNvSpPr txBox="1"/>
          <p:nvPr/>
        </p:nvSpPr>
        <p:spPr>
          <a:xfrm>
            <a:off x="5574460" y="4578249"/>
            <a:ext cx="4344137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Visual Studio Code: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Supports Rust syntax coloring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Useful for other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4972F-526C-4492-956B-190C7A8B7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378398-0B85-4F61-9873-D779DE1F0EBF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Editing Rust Code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4B6B1C-14ED-4355-981A-901E32F77E41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86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DF154B-01C4-4B1E-A746-EF397BD0CFFF}"/>
              </a:ext>
            </a:extLst>
          </p:cNvPr>
          <p:cNvSpPr txBox="1"/>
          <p:nvPr/>
        </p:nvSpPr>
        <p:spPr>
          <a:xfrm>
            <a:off x="2691413" y="1601125"/>
            <a:ext cx="6809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Command Line - </a:t>
            </a:r>
            <a:r>
              <a:rPr lang="en-US" sz="2400" b="1" dirty="0" err="1">
                <a:latin typeface="Consolas" panose="020B0609020204030204" pitchFamily="49" charset="0"/>
              </a:rPr>
              <a:t>rustc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64FD1-BD7A-4ED0-9C81-58CA0C082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28" y="2330781"/>
            <a:ext cx="7553325" cy="40386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DA9C46-8E12-480F-8202-CDC9A5D937BA}"/>
              </a:ext>
            </a:extLst>
          </p:cNvPr>
          <p:cNvSpPr/>
          <p:nvPr/>
        </p:nvSpPr>
        <p:spPr>
          <a:xfrm>
            <a:off x="5948040" y="2819080"/>
            <a:ext cx="2068497" cy="436826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D46E57-1BFE-45DC-8485-F37BB41FA9B3}"/>
              </a:ext>
            </a:extLst>
          </p:cNvPr>
          <p:cNvCxnSpPr>
            <a:cxnSpLocks/>
          </p:cNvCxnSpPr>
          <p:nvPr/>
        </p:nvCxnSpPr>
        <p:spPr>
          <a:xfrm flipH="1">
            <a:off x="6764784" y="3584382"/>
            <a:ext cx="1251753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3777CE-77B8-42A6-8EEA-26C9E13D8FB1}"/>
              </a:ext>
            </a:extLst>
          </p:cNvPr>
          <p:cNvCxnSpPr>
            <a:cxnSpLocks/>
          </p:cNvCxnSpPr>
          <p:nvPr/>
        </p:nvCxnSpPr>
        <p:spPr>
          <a:xfrm flipH="1">
            <a:off x="3881022" y="3834436"/>
            <a:ext cx="1251753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98F16-4DC2-4DCB-B68B-188530AE4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D072F0-4E27-4CF7-B620-EBE3051A8AC1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Compiling Rust Code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A28A9D-86C3-470B-8446-1F6FE786F3F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50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rust">
            <a:extLst>
              <a:ext uri="{FF2B5EF4-FFF2-40B4-BE49-F238E27FC236}">
                <a16:creationId xmlns:a16="http://schemas.microsoft.com/office/drawing/2014/main" id="{96894E52-C294-4E6A-8333-E66A9129E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0" b="594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15DF28-A9D4-4676-980A-5DFF9D3ECEFC}"/>
              </a:ext>
            </a:extLst>
          </p:cNvPr>
          <p:cNvSpPr txBox="1"/>
          <p:nvPr/>
        </p:nvSpPr>
        <p:spPr>
          <a:xfrm>
            <a:off x="0" y="4641404"/>
            <a:ext cx="12192000" cy="83099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Let’s see some syntax, fellow </a:t>
            </a:r>
            <a:r>
              <a:rPr lang="en-US" sz="4800" dirty="0" err="1"/>
              <a:t>Rustaceans</a:t>
            </a:r>
            <a:r>
              <a:rPr lang="en-US" sz="4800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9F8D0-3112-4765-B553-501B331B5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12" y="1178557"/>
            <a:ext cx="9705975" cy="3133725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10AC6A-F3B9-4B09-8ABE-75551D10EC9A}"/>
              </a:ext>
            </a:extLst>
          </p:cNvPr>
          <p:cNvSpPr txBox="1"/>
          <p:nvPr/>
        </p:nvSpPr>
        <p:spPr>
          <a:xfrm>
            <a:off x="3073891" y="618615"/>
            <a:ext cx="6044215" cy="58477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https://www.rustaceans.org/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2EFBD5-83DC-4533-82BD-6357C0F3B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61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075A6C-D8E9-40D0-A578-2444ECCF55BC}"/>
              </a:ext>
            </a:extLst>
          </p:cNvPr>
          <p:cNvSpPr/>
          <p:nvPr/>
        </p:nvSpPr>
        <p:spPr>
          <a:xfrm>
            <a:off x="1823552" y="2011346"/>
            <a:ext cx="8470912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sz="4000" dirty="0" err="1">
                <a:solidFill>
                  <a:srgbClr val="569CD6"/>
                </a:solidFill>
                <a:latin typeface="Consolas" panose="020B0609020204030204" pitchFamily="49" charset="0"/>
              </a:rPr>
              <a:t>fn</a:t>
            </a:r>
            <a:r>
              <a:rPr lang="en-CA" sz="4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CA" sz="40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CA" sz="40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CA" sz="4000" dirty="0">
                <a:solidFill>
                  <a:srgbClr val="DCDCAA"/>
                </a:solidFill>
                <a:latin typeface="Consolas" panose="020B0609020204030204" pitchFamily="49" charset="0"/>
              </a:rPr>
              <a:t>	</a:t>
            </a:r>
            <a:r>
              <a:rPr lang="en-CA" sz="4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CA" sz="4000" dirty="0">
                <a:solidFill>
                  <a:srgbClr val="DCDCAA"/>
                </a:solidFill>
                <a:latin typeface="Consolas" panose="020B0609020204030204" pitchFamily="49" charset="0"/>
              </a:rPr>
              <a:t>!</a:t>
            </a:r>
            <a:r>
              <a:rPr lang="en-CA" sz="4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CA" sz="4000" dirty="0">
                <a:solidFill>
                  <a:srgbClr val="CE9178"/>
                </a:solidFill>
                <a:latin typeface="Consolas" panose="020B0609020204030204" pitchFamily="49" charset="0"/>
              </a:rPr>
              <a:t>"Hello, world!"</a:t>
            </a:r>
            <a:r>
              <a:rPr lang="en-CA" sz="4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A" sz="4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CA" sz="4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2FF3ED-94F6-4652-B09A-831137F8C333}"/>
              </a:ext>
            </a:extLst>
          </p:cNvPr>
          <p:cNvSpPr txBox="1"/>
          <p:nvPr/>
        </p:nvSpPr>
        <p:spPr>
          <a:xfrm>
            <a:off x="1352701" y="4516226"/>
            <a:ext cx="94865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Like C, C++, Java, Haskell, and many others, main() defines the entry point for executing a Rust program.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6F311D-1D1F-4FC9-B2FC-C56D3A98ABB6}"/>
              </a:ext>
            </a:extLst>
          </p:cNvPr>
          <p:cNvSpPr txBox="1"/>
          <p:nvPr/>
        </p:nvSpPr>
        <p:spPr>
          <a:xfrm>
            <a:off x="807866" y="734473"/>
            <a:ext cx="10502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Much of the syntax is reminiscent of C/C++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5BB98E-4983-4F52-9965-6B3DA511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9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075A6C-D8E9-40D0-A578-2444ECCF55BC}"/>
              </a:ext>
            </a:extLst>
          </p:cNvPr>
          <p:cNvSpPr/>
          <p:nvPr/>
        </p:nvSpPr>
        <p:spPr>
          <a:xfrm>
            <a:off x="1821222" y="2010087"/>
            <a:ext cx="8470912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sz="4000" dirty="0" err="1">
                <a:solidFill>
                  <a:srgbClr val="569CD6"/>
                </a:solidFill>
                <a:latin typeface="Consolas" panose="020B0609020204030204" pitchFamily="49" charset="0"/>
              </a:rPr>
              <a:t>fn</a:t>
            </a:r>
            <a:r>
              <a:rPr lang="en-CA" sz="4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CA" sz="40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CA" sz="40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CA" sz="4000" dirty="0">
                <a:solidFill>
                  <a:srgbClr val="DCDCAA"/>
                </a:solidFill>
                <a:latin typeface="Consolas" panose="020B0609020204030204" pitchFamily="49" charset="0"/>
              </a:rPr>
              <a:t>	</a:t>
            </a:r>
            <a:r>
              <a:rPr lang="en-CA" sz="4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CA" sz="4000" dirty="0">
                <a:solidFill>
                  <a:srgbClr val="DCDCAA"/>
                </a:solidFill>
                <a:latin typeface="Consolas" panose="020B0609020204030204" pitchFamily="49" charset="0"/>
              </a:rPr>
              <a:t>!</a:t>
            </a:r>
            <a:r>
              <a:rPr lang="en-CA" sz="4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CA" sz="4000" dirty="0">
                <a:solidFill>
                  <a:srgbClr val="CE9178"/>
                </a:solidFill>
                <a:latin typeface="Consolas" panose="020B0609020204030204" pitchFamily="49" charset="0"/>
              </a:rPr>
              <a:t>"Hello, world!"</a:t>
            </a:r>
            <a:r>
              <a:rPr lang="en-CA" sz="4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A" sz="4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CA" sz="4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2FF3ED-94F6-4652-B09A-831137F8C333}"/>
              </a:ext>
            </a:extLst>
          </p:cNvPr>
          <p:cNvSpPr txBox="1"/>
          <p:nvPr/>
        </p:nvSpPr>
        <p:spPr>
          <a:xfrm>
            <a:off x="1821222" y="4460217"/>
            <a:ext cx="86734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println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vs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println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! indicates we’re calling a macro.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 standard function call doesn’t include 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32957-B912-4B6C-A00B-40C928596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9D6E92-1136-472C-AD6F-94BF2C3EDF23}"/>
              </a:ext>
            </a:extLst>
          </p:cNvPr>
          <p:cNvSpPr txBox="1"/>
          <p:nvPr/>
        </p:nvSpPr>
        <p:spPr>
          <a:xfrm>
            <a:off x="2176510" y="1722268"/>
            <a:ext cx="87163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By default, Rust variables are immutable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Once initialized, can’t change.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Like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final</a:t>
            </a:r>
            <a:r>
              <a:rPr lang="en-US" sz="2400" dirty="0"/>
              <a:t> or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const</a:t>
            </a:r>
            <a:r>
              <a:rPr lang="en-US" sz="2400" dirty="0"/>
              <a:t> in other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Declare using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let</a:t>
            </a:r>
            <a:r>
              <a:rPr lang="en-US" sz="2400" dirty="0"/>
              <a:t> keyword: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1AFE40-9B21-4D17-82D4-D93409398F9E}"/>
              </a:ext>
            </a:extLst>
          </p:cNvPr>
          <p:cNvSpPr/>
          <p:nvPr/>
        </p:nvSpPr>
        <p:spPr>
          <a:xfrm>
            <a:off x="838200" y="3876401"/>
            <a:ext cx="6266153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sz="3200" dirty="0" err="1">
                <a:solidFill>
                  <a:srgbClr val="569CD6"/>
                </a:solidFill>
                <a:latin typeface="Consolas" panose="020B0609020204030204" pitchFamily="49" charset="0"/>
              </a:rPr>
              <a:t>fn</a:t>
            </a:r>
            <a:r>
              <a:rPr lang="en-CA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CA" sz="32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CA" sz="32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CA" sz="32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CA" sz="3200" dirty="0">
                <a:solidFill>
                  <a:srgbClr val="D4D4D4"/>
                </a:solidFill>
                <a:latin typeface="Consolas" panose="020B0609020204030204" pitchFamily="49" charset="0"/>
              </a:rPr>
              <a:t> x = </a:t>
            </a:r>
            <a:r>
              <a:rPr lang="en-CA" sz="3200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CA" sz="3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CA" sz="3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CA" sz="3200" dirty="0">
                <a:solidFill>
                  <a:srgbClr val="DCDCAA"/>
                </a:solidFill>
                <a:latin typeface="Consolas" panose="020B0609020204030204" pitchFamily="49" charset="0"/>
              </a:rPr>
              <a:t>!</a:t>
            </a:r>
            <a:r>
              <a:rPr lang="en-CA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CA" sz="3200" dirty="0">
                <a:solidFill>
                  <a:srgbClr val="CE9178"/>
                </a:solidFill>
                <a:latin typeface="Consolas" panose="020B0609020204030204" pitchFamily="49" charset="0"/>
              </a:rPr>
              <a:t>"value: {}"</a:t>
            </a:r>
            <a:r>
              <a:rPr lang="en-CA" sz="3200" dirty="0">
                <a:solidFill>
                  <a:srgbClr val="D4D4D4"/>
                </a:solidFill>
                <a:latin typeface="Consolas" panose="020B0609020204030204" pitchFamily="49" charset="0"/>
              </a:rPr>
              <a:t>, x);</a:t>
            </a:r>
          </a:p>
          <a:p>
            <a:r>
              <a:rPr lang="en-CA" sz="3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CA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F294AE-3069-43B4-BBB9-47D546A2D8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461" b="13894"/>
          <a:stretch/>
        </p:blipFill>
        <p:spPr>
          <a:xfrm>
            <a:off x="7619307" y="3380542"/>
            <a:ext cx="4572694" cy="34774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BA04B-A539-433E-AF1C-B2921CF7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17629B-01D6-4662-BE56-04E35E9E5AA8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Variables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966829-F621-42B9-A6C7-D2F1759A6DFA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14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52059F-965A-49BD-8087-EF75190AD803}"/>
              </a:ext>
            </a:extLst>
          </p:cNvPr>
          <p:cNvSpPr/>
          <p:nvPr/>
        </p:nvSpPr>
        <p:spPr>
          <a:xfrm>
            <a:off x="2962926" y="1204222"/>
            <a:ext cx="6266153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sz="3200" dirty="0" err="1">
                <a:solidFill>
                  <a:srgbClr val="569CD6"/>
                </a:solidFill>
                <a:latin typeface="Consolas" panose="020B0609020204030204" pitchFamily="49" charset="0"/>
              </a:rPr>
              <a:t>fn</a:t>
            </a:r>
            <a:r>
              <a:rPr lang="en-CA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CA" sz="32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CA" sz="32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CA" sz="32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CA" sz="3200" dirty="0">
                <a:solidFill>
                  <a:srgbClr val="D4D4D4"/>
                </a:solidFill>
                <a:latin typeface="Consolas" panose="020B0609020204030204" pitchFamily="49" charset="0"/>
              </a:rPr>
              <a:t> x = </a:t>
            </a:r>
            <a:r>
              <a:rPr lang="en-CA" sz="3200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CA" sz="3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CA" sz="3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CA" sz="3200" dirty="0">
                <a:solidFill>
                  <a:srgbClr val="DCDCAA"/>
                </a:solidFill>
                <a:latin typeface="Consolas" panose="020B0609020204030204" pitchFamily="49" charset="0"/>
              </a:rPr>
              <a:t>!</a:t>
            </a:r>
            <a:r>
              <a:rPr lang="en-CA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CA" sz="3200" dirty="0">
                <a:solidFill>
                  <a:srgbClr val="CE9178"/>
                </a:solidFill>
                <a:latin typeface="Consolas" panose="020B0609020204030204" pitchFamily="49" charset="0"/>
              </a:rPr>
              <a:t>"value: {}"</a:t>
            </a:r>
            <a:r>
              <a:rPr lang="en-CA" sz="3200" dirty="0">
                <a:solidFill>
                  <a:srgbClr val="D4D4D4"/>
                </a:solidFill>
                <a:latin typeface="Consolas" panose="020B0609020204030204" pitchFamily="49" charset="0"/>
              </a:rPr>
              <a:t>, x);</a:t>
            </a:r>
          </a:p>
          <a:p>
            <a:r>
              <a:rPr lang="en-CA" sz="3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CA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303B0B-30B0-46E6-91FF-26F8BD3F10A3}"/>
              </a:ext>
            </a:extLst>
          </p:cNvPr>
          <p:cNvSpPr txBox="1"/>
          <p:nvPr/>
        </p:nvSpPr>
        <p:spPr>
          <a:xfrm>
            <a:off x="2491667" y="4367813"/>
            <a:ext cx="72086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Double curly braces in a </a:t>
            </a:r>
            <a:r>
              <a:rPr lang="en-US" sz="3200" dirty="0" err="1">
                <a:latin typeface="Consolas" panose="020B0609020204030204" pitchFamily="49" charset="0"/>
              </a:rPr>
              <a:t>println</a:t>
            </a:r>
            <a:r>
              <a:rPr lang="en-US" sz="3200" dirty="0"/>
              <a:t> string acts as a C/C++ style placeholder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55450E-5F28-497E-B013-5B3658A3B418}"/>
              </a:ext>
            </a:extLst>
          </p:cNvPr>
          <p:cNvCxnSpPr/>
          <p:nvPr/>
        </p:nvCxnSpPr>
        <p:spPr>
          <a:xfrm flipV="1">
            <a:off x="7554898" y="2894120"/>
            <a:ext cx="0" cy="1473693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27FD4-5BBA-4A94-9705-422CB9EA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8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1AFE40-9B21-4D17-82D4-D93409398F9E}"/>
              </a:ext>
            </a:extLst>
          </p:cNvPr>
          <p:cNvSpPr/>
          <p:nvPr/>
        </p:nvSpPr>
        <p:spPr>
          <a:xfrm>
            <a:off x="619220" y="2331684"/>
            <a:ext cx="6266153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fn</a:t>
            </a:r>
            <a:r>
              <a:rPr lang="en-CA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CA" sz="28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CA" sz="28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CA" sz="28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CA" sz="2800" dirty="0">
                <a:solidFill>
                  <a:srgbClr val="D4D4D4"/>
                </a:solidFill>
                <a:latin typeface="Consolas" panose="020B0609020204030204" pitchFamily="49" charset="0"/>
              </a:rPr>
              <a:t> x = </a:t>
            </a:r>
            <a:r>
              <a:rPr lang="en-CA" sz="2800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CA" sz="2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CA" sz="2800" dirty="0">
                <a:solidFill>
                  <a:srgbClr val="D4D4D4"/>
                </a:solidFill>
                <a:latin typeface="Consolas" panose="020B0609020204030204" pitchFamily="49" charset="0"/>
              </a:rPr>
              <a:t>x = </a:t>
            </a:r>
            <a:r>
              <a:rPr lang="en-CA" sz="2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CA" sz="2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CA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CA" sz="2800" dirty="0">
                <a:solidFill>
                  <a:srgbClr val="DCDCAA"/>
                </a:solidFill>
                <a:latin typeface="Consolas" panose="020B0609020204030204" pitchFamily="49" charset="0"/>
              </a:rPr>
              <a:t>!</a:t>
            </a:r>
            <a:r>
              <a:rPr lang="en-CA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CA" sz="2800" dirty="0">
                <a:solidFill>
                  <a:srgbClr val="CE9178"/>
                </a:solidFill>
                <a:latin typeface="Consolas" panose="020B0609020204030204" pitchFamily="49" charset="0"/>
              </a:rPr>
              <a:t>"value: {}"</a:t>
            </a:r>
            <a:r>
              <a:rPr lang="en-CA" sz="2800" dirty="0">
                <a:solidFill>
                  <a:srgbClr val="D4D4D4"/>
                </a:solidFill>
                <a:latin typeface="Consolas" panose="020B0609020204030204" pitchFamily="49" charset="0"/>
              </a:rPr>
              <a:t>, x);</a:t>
            </a:r>
          </a:p>
          <a:p>
            <a:r>
              <a:rPr lang="en-CA" sz="2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CA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4BE7F-0C32-4812-864B-48763F37F0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239"/>
          <a:stretch/>
        </p:blipFill>
        <p:spPr>
          <a:xfrm>
            <a:off x="4544165" y="1923012"/>
            <a:ext cx="7647835" cy="4038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B4FEC0-DD08-4C10-897F-04C607158FB4}"/>
              </a:ext>
            </a:extLst>
          </p:cNvPr>
          <p:cNvSpPr/>
          <p:nvPr/>
        </p:nvSpPr>
        <p:spPr>
          <a:xfrm>
            <a:off x="6169981" y="2405848"/>
            <a:ext cx="5743852" cy="443883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399BC-CE85-4D9F-8193-17522B020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049E56-11D5-4BF8-BF6D-A0E1A1B8C8B9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Variables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FB6E95-CFAF-4244-B7A1-A5DAB866EA7B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98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837257-1F74-4B64-B546-7ADFDD63AC35}"/>
              </a:ext>
            </a:extLst>
          </p:cNvPr>
          <p:cNvSpPr/>
          <p:nvPr/>
        </p:nvSpPr>
        <p:spPr>
          <a:xfrm>
            <a:off x="193092" y="2455971"/>
            <a:ext cx="6266153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fn</a:t>
            </a:r>
            <a:r>
              <a:rPr lang="en-CA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CA" sz="28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CA" sz="28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CA" sz="2800" dirty="0">
                <a:solidFill>
                  <a:srgbClr val="569CD6"/>
                </a:solidFill>
                <a:latin typeface="Consolas" panose="020B0609020204030204" pitchFamily="49" charset="0"/>
              </a:rPr>
              <a:t>let </a:t>
            </a:r>
            <a:r>
              <a:rPr lang="en-CA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mut</a:t>
            </a:r>
            <a:r>
              <a:rPr lang="en-CA" sz="2800" dirty="0">
                <a:solidFill>
                  <a:srgbClr val="D4D4D4"/>
                </a:solidFill>
                <a:latin typeface="Consolas" panose="020B0609020204030204" pitchFamily="49" charset="0"/>
              </a:rPr>
              <a:t> x = </a:t>
            </a:r>
            <a:r>
              <a:rPr lang="en-CA" sz="2800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CA" sz="2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CA" sz="2800" dirty="0">
                <a:solidFill>
                  <a:srgbClr val="D4D4D4"/>
                </a:solidFill>
                <a:latin typeface="Consolas" panose="020B0609020204030204" pitchFamily="49" charset="0"/>
              </a:rPr>
              <a:t>x = </a:t>
            </a:r>
            <a:r>
              <a:rPr lang="en-CA" sz="2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CA" sz="2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CA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CA" sz="2800" dirty="0">
                <a:solidFill>
                  <a:srgbClr val="DCDCAA"/>
                </a:solidFill>
                <a:latin typeface="Consolas" panose="020B0609020204030204" pitchFamily="49" charset="0"/>
              </a:rPr>
              <a:t>!</a:t>
            </a:r>
            <a:r>
              <a:rPr lang="en-CA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CA" sz="2800" dirty="0">
                <a:solidFill>
                  <a:srgbClr val="CE9178"/>
                </a:solidFill>
                <a:latin typeface="Consolas" panose="020B0609020204030204" pitchFamily="49" charset="0"/>
              </a:rPr>
              <a:t>"value: {}"</a:t>
            </a:r>
            <a:r>
              <a:rPr lang="en-CA" sz="2800" dirty="0">
                <a:solidFill>
                  <a:srgbClr val="D4D4D4"/>
                </a:solidFill>
                <a:latin typeface="Consolas" panose="020B0609020204030204" pitchFamily="49" charset="0"/>
              </a:rPr>
              <a:t>, x);</a:t>
            </a:r>
          </a:p>
          <a:p>
            <a:r>
              <a:rPr lang="en-CA" sz="2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CA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F26296-1609-4F2F-9AEC-6D3DDF1FA575}"/>
              </a:ext>
            </a:extLst>
          </p:cNvPr>
          <p:cNvSpPr txBox="1"/>
          <p:nvPr/>
        </p:nvSpPr>
        <p:spPr>
          <a:xfrm>
            <a:off x="1950130" y="1467502"/>
            <a:ext cx="8007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 </a:t>
            </a:r>
            <a:r>
              <a:rPr lang="en-US" sz="28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mut</a:t>
            </a:r>
            <a:r>
              <a:rPr lang="en-US" sz="2800" dirty="0"/>
              <a:t> keyword: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DD5D58-6259-4601-9F0F-83DEDD0D8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634"/>
          <a:stretch/>
        </p:blipFill>
        <p:spPr>
          <a:xfrm>
            <a:off x="5579893" y="2200737"/>
            <a:ext cx="6612107" cy="45339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6E4BEA-973D-4BB7-BB87-3F297212468D}"/>
              </a:ext>
            </a:extLst>
          </p:cNvPr>
          <p:cNvSpPr/>
          <p:nvPr/>
        </p:nvSpPr>
        <p:spPr>
          <a:xfrm>
            <a:off x="6459245" y="3666478"/>
            <a:ext cx="2036685" cy="801209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A8536B-4432-4772-A631-743E8864B637}"/>
              </a:ext>
            </a:extLst>
          </p:cNvPr>
          <p:cNvSpPr txBox="1"/>
          <p:nvPr/>
        </p:nvSpPr>
        <p:spPr>
          <a:xfrm>
            <a:off x="560774" y="4957974"/>
            <a:ext cx="5530788" cy="156966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still get a warning, and it’s sensible.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change the value of x before the initial value is ever read.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Pointless.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AE2801-5B19-45E5-9E59-27E9E714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FFCDEAE-4F5C-448A-B4C0-3CC29D5DF072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Mutable Variables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F37386-72A1-42E1-89AE-AD6D371B3550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66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7" grpId="0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8462E1-E284-4565-9242-488B9BAD51BD}"/>
              </a:ext>
            </a:extLst>
          </p:cNvPr>
          <p:cNvSpPr txBox="1"/>
          <p:nvPr/>
        </p:nvSpPr>
        <p:spPr>
          <a:xfrm>
            <a:off x="2092171" y="1667323"/>
            <a:ext cx="8007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Rust still has them: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C9613-628C-484F-B20E-5925CE06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4001"/>
            <a:ext cx="6089973" cy="2799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6A08F8-F744-4DC2-938B-DEBAE21F13C0}"/>
              </a:ext>
            </a:extLst>
          </p:cNvPr>
          <p:cNvSpPr txBox="1"/>
          <p:nvPr/>
        </p:nvSpPr>
        <p:spPr>
          <a:xfrm>
            <a:off x="6749251" y="2769640"/>
            <a:ext cx="4604549" cy="230832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const</a:t>
            </a:r>
            <a:r>
              <a:rPr lang="en-US" sz="2400" dirty="0"/>
              <a:t> instead of 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let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Always</a:t>
            </a:r>
            <a:r>
              <a:rPr lang="en-US" sz="2400" dirty="0"/>
              <a:t> immutable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be declared in global scope, unlike 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let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Must indicate data type (u32)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More on types coming up.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013EE-CEEF-4E2A-B5B0-F0B4B4FBF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04DBD0C-0A29-421E-8D6C-FF4F0860B409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Constant/Global Variables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E1A029-5FD6-43D5-BE47-07D284A5BFB9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rust">
            <a:extLst>
              <a:ext uri="{FF2B5EF4-FFF2-40B4-BE49-F238E27FC236}">
                <a16:creationId xmlns:a16="http://schemas.microsoft.com/office/drawing/2014/main" id="{96894E52-C294-4E6A-8333-E66A9129E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0" b="594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085441-280B-45D6-967E-3EF4B87FE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12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01BA13-E04A-408B-8305-1926CAD80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52" y="2413909"/>
            <a:ext cx="6920771" cy="309775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F9A0BC-152F-41D9-B364-E1996073DF3B}"/>
              </a:ext>
            </a:extLst>
          </p:cNvPr>
          <p:cNvCxnSpPr/>
          <p:nvPr/>
        </p:nvCxnSpPr>
        <p:spPr>
          <a:xfrm flipH="1">
            <a:off x="3364637" y="3452044"/>
            <a:ext cx="1642369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2DA0D52-C8C9-4221-8057-723AEBAC42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37"/>
          <a:stretch/>
        </p:blipFill>
        <p:spPr>
          <a:xfrm>
            <a:off x="6730292" y="2276860"/>
            <a:ext cx="5461708" cy="33718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283F6-E056-4FED-ACF2-2227F0F0E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12EECB5-3B79-404F-953C-4F993236B529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Constant/Global Variables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4C6E5F-0C90-4AAB-A7F0-9F64B72E3D96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F0AEDF-2EC2-48C7-8BE5-50B1C23C998F}"/>
              </a:ext>
            </a:extLst>
          </p:cNvPr>
          <p:cNvSpPr txBox="1"/>
          <p:nvPr/>
        </p:nvSpPr>
        <p:spPr>
          <a:xfrm>
            <a:off x="2092171" y="1667323"/>
            <a:ext cx="8007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Rust still has them:</a:t>
            </a:r>
          </a:p>
        </p:txBody>
      </p:sp>
    </p:spTree>
    <p:extLst>
      <p:ext uri="{BB962C8B-B14F-4D97-AF65-F5344CB8AC3E}">
        <p14:creationId xmlns:p14="http://schemas.microsoft.com/office/powerpoint/2010/main" val="316494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33C941-9B64-43AB-9B41-1A01E908B216}"/>
              </a:ext>
            </a:extLst>
          </p:cNvPr>
          <p:cNvSpPr txBox="1"/>
          <p:nvPr/>
        </p:nvSpPr>
        <p:spPr>
          <a:xfrm>
            <a:off x="2092171" y="1557951"/>
            <a:ext cx="8007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Variables with the same name?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4D377C-97A1-4E3A-96EA-9F53EE82229D}"/>
              </a:ext>
            </a:extLst>
          </p:cNvPr>
          <p:cNvSpPr txBox="1"/>
          <p:nvPr/>
        </p:nvSpPr>
        <p:spPr>
          <a:xfrm>
            <a:off x="846342" y="3207862"/>
            <a:ext cx="3817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 Java, variables can have the same name so long as their scope does not overlap: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C03BB8-C03F-41C8-8A06-07ACBAF47F4C}"/>
              </a:ext>
            </a:extLst>
          </p:cNvPr>
          <p:cNvSpPr/>
          <p:nvPr/>
        </p:nvSpPr>
        <p:spPr>
          <a:xfrm>
            <a:off x="5342340" y="2429229"/>
            <a:ext cx="6003317" cy="1815882"/>
          </a:xfrm>
          <a:prstGeom prst="rect">
            <a:avLst/>
          </a:prstGeom>
          <a:ln w="762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941A68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941A68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r = 10;</a:t>
            </a:r>
          </a:p>
          <a:p>
            <a:r>
              <a:rPr lang="en-US" sz="2800" dirty="0">
                <a:solidFill>
                  <a:srgbClr val="941A68"/>
                </a:solidFill>
                <a:latin typeface="Consolas" panose="020B0609020204030204" pitchFamily="49" charset="0"/>
              </a:rPr>
              <a:t>if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(x &gt;= 0) {</a:t>
            </a:r>
          </a:p>
          <a:p>
            <a:r>
              <a:rPr lang="fr-FR" sz="2800" dirty="0">
                <a:solidFill>
                  <a:srgbClr val="941A68"/>
                </a:solidFill>
                <a:latin typeface="Consolas" panose="020B0609020204030204" pitchFamily="49" charset="0"/>
              </a:rPr>
              <a:t>	double </a:t>
            </a:r>
            <a:r>
              <a:rPr lang="fr-FR" sz="2800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fr-FR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fr-FR" sz="2800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6333D-D4F5-46B7-8423-533817EFA542}"/>
              </a:ext>
            </a:extLst>
          </p:cNvPr>
          <p:cNvSpPr txBox="1"/>
          <p:nvPr/>
        </p:nvSpPr>
        <p:spPr>
          <a:xfrm>
            <a:off x="9543491" y="2373740"/>
            <a:ext cx="18820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C00000"/>
                </a:solidFill>
              </a:rPr>
              <a:t>BAD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8EF0CC-72DD-4F91-B2B1-A04849C56A6B}"/>
              </a:ext>
            </a:extLst>
          </p:cNvPr>
          <p:cNvSpPr/>
          <p:nvPr/>
        </p:nvSpPr>
        <p:spPr>
          <a:xfrm>
            <a:off x="5342341" y="4464816"/>
            <a:ext cx="6003317" cy="1815882"/>
          </a:xfrm>
          <a:prstGeom prst="rect">
            <a:avLst/>
          </a:prstGeom>
          <a:ln w="76200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41A68"/>
                </a:solidFill>
                <a:latin typeface="Consolas" panose="020B0609020204030204" pitchFamily="49" charset="0"/>
              </a:rPr>
              <a:t>if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(x &gt;= 0) {</a:t>
            </a:r>
          </a:p>
          <a:p>
            <a:r>
              <a:rPr lang="fr-FR" sz="2800" dirty="0">
                <a:solidFill>
                  <a:srgbClr val="941A68"/>
                </a:solidFill>
                <a:latin typeface="Consolas" panose="020B0609020204030204" pitchFamily="49" charset="0"/>
              </a:rPr>
              <a:t>   double </a:t>
            </a:r>
            <a:r>
              <a:rPr lang="fr-FR" sz="2800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fr-FR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fr-FR" sz="2800" dirty="0">
                <a:solidFill>
                  <a:srgbClr val="000000"/>
                </a:solidFill>
                <a:latin typeface="Consolas" panose="020B0609020204030204" pitchFamily="49" charset="0"/>
              </a:rPr>
              <a:t>(x); }</a:t>
            </a:r>
          </a:p>
          <a:p>
            <a:r>
              <a:rPr lang="en-US" sz="2800" dirty="0">
                <a:solidFill>
                  <a:srgbClr val="941A68"/>
                </a:solidFill>
                <a:latin typeface="Consolas" panose="020B0609020204030204" pitchFamily="49" charset="0"/>
              </a:rPr>
              <a:t>else </a:t>
            </a:r>
            <a:r>
              <a:rPr lang="en-US" sz="28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941A68"/>
                </a:solidFill>
                <a:latin typeface="Consolas" panose="020B0609020204030204" pitchFamily="49" charset="0"/>
              </a:rPr>
              <a:t>   float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r = 0;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EDF7AD-E293-4815-9E49-F9F4789E021A}"/>
              </a:ext>
            </a:extLst>
          </p:cNvPr>
          <p:cNvSpPr txBox="1"/>
          <p:nvPr/>
        </p:nvSpPr>
        <p:spPr>
          <a:xfrm>
            <a:off x="9969619" y="5355001"/>
            <a:ext cx="1455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</a:rPr>
              <a:t>OK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FD0BC5-5037-40A0-9AAA-E4464B4A7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75FB984-80B8-4B36-B334-3EED51534667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Shadowing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61A4A-B871-48BB-B347-8C2646C11C86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9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/>
      <p:bldP spid="7" grpId="0" animBg="1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4D377C-97A1-4E3A-96EA-9F53EE82229D}"/>
              </a:ext>
            </a:extLst>
          </p:cNvPr>
          <p:cNvSpPr txBox="1"/>
          <p:nvPr/>
        </p:nvSpPr>
        <p:spPr>
          <a:xfrm>
            <a:off x="948923" y="3151022"/>
            <a:ext cx="3262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C++ is less strict. Scopes can overlap, but they can’t be identical: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C03BB8-C03F-41C8-8A06-07ACBAF47F4C}"/>
              </a:ext>
            </a:extLst>
          </p:cNvPr>
          <p:cNvSpPr/>
          <p:nvPr/>
        </p:nvSpPr>
        <p:spPr>
          <a:xfrm>
            <a:off x="5342341" y="2353916"/>
            <a:ext cx="6003317" cy="1815882"/>
          </a:xfrm>
          <a:prstGeom prst="rect">
            <a:avLst/>
          </a:prstGeom>
          <a:ln w="76200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941A68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r = 10;</a:t>
            </a:r>
          </a:p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if</a:t>
            </a:r>
            <a:r>
              <a:rPr lang="en-US" sz="2800" dirty="0">
                <a:solidFill>
                  <a:srgbClr val="941A68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(x &gt;= 0) {</a:t>
            </a:r>
          </a:p>
          <a:p>
            <a:r>
              <a:rPr lang="fr-FR" sz="2800" dirty="0">
                <a:solidFill>
                  <a:srgbClr val="941A68"/>
                </a:solidFill>
                <a:latin typeface="Consolas" panose="020B0609020204030204" pitchFamily="49" charset="0"/>
              </a:rPr>
              <a:t>	</a:t>
            </a:r>
            <a:r>
              <a:rPr lang="fr-FR" sz="2800" dirty="0">
                <a:solidFill>
                  <a:schemeClr val="accent1"/>
                </a:solidFill>
                <a:latin typeface="Consolas" panose="020B0609020204030204" pitchFamily="49" charset="0"/>
              </a:rPr>
              <a:t>double</a:t>
            </a:r>
            <a:r>
              <a:rPr lang="fr-FR" sz="2800" dirty="0">
                <a:solidFill>
                  <a:srgbClr val="941A68"/>
                </a:solidFill>
                <a:latin typeface="Consolas" panose="020B0609020204030204" pitchFamily="49" charset="0"/>
              </a:rPr>
              <a:t> </a:t>
            </a:r>
            <a:r>
              <a:rPr lang="fr-FR" sz="2800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fr-FR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fr-FR" sz="2800" dirty="0">
                <a:solidFill>
                  <a:srgbClr val="000000"/>
                </a:solidFill>
                <a:latin typeface="Consolas" panose="020B0609020204030204" pitchFamily="49" charset="0"/>
              </a:rPr>
              <a:t>(4.0);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6333D-D4F5-46B7-8423-533817EFA542}"/>
              </a:ext>
            </a:extLst>
          </p:cNvPr>
          <p:cNvSpPr txBox="1"/>
          <p:nvPr/>
        </p:nvSpPr>
        <p:spPr>
          <a:xfrm>
            <a:off x="9957787" y="2299849"/>
            <a:ext cx="14677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</a:rPr>
              <a:t>OK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8EF0CC-72DD-4F91-B2B1-A04849C56A6B}"/>
              </a:ext>
            </a:extLst>
          </p:cNvPr>
          <p:cNvSpPr/>
          <p:nvPr/>
        </p:nvSpPr>
        <p:spPr>
          <a:xfrm>
            <a:off x="5342341" y="4455581"/>
            <a:ext cx="6003317" cy="1815882"/>
          </a:xfrm>
          <a:prstGeom prst="rect">
            <a:avLst/>
          </a:prstGeom>
          <a:ln w="762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if</a:t>
            </a:r>
            <a:r>
              <a:rPr lang="en-US" sz="2800" dirty="0">
                <a:solidFill>
                  <a:srgbClr val="941A68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(x &gt;= 0) {</a:t>
            </a:r>
          </a:p>
          <a:p>
            <a:r>
              <a:rPr lang="fr-FR" sz="2800" dirty="0">
                <a:solidFill>
                  <a:srgbClr val="941A68"/>
                </a:solidFill>
                <a:latin typeface="Consolas" panose="020B0609020204030204" pitchFamily="49" charset="0"/>
              </a:rPr>
              <a:t>   </a:t>
            </a:r>
            <a:r>
              <a:rPr lang="fr-FR" sz="2800" dirty="0">
                <a:solidFill>
                  <a:schemeClr val="accent1"/>
                </a:solidFill>
                <a:latin typeface="Consolas" panose="020B0609020204030204" pitchFamily="49" charset="0"/>
              </a:rPr>
              <a:t>double</a:t>
            </a:r>
            <a:r>
              <a:rPr lang="fr-FR" sz="2800" dirty="0">
                <a:solidFill>
                  <a:srgbClr val="941A68"/>
                </a:solidFill>
                <a:latin typeface="Consolas" panose="020B0609020204030204" pitchFamily="49" charset="0"/>
              </a:rPr>
              <a:t> </a:t>
            </a:r>
            <a:r>
              <a:rPr lang="fr-FR" sz="2800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fr-FR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fr-FR" sz="2800" dirty="0">
                <a:solidFill>
                  <a:srgbClr val="000000"/>
                </a:solidFill>
                <a:latin typeface="Consolas" panose="020B0609020204030204" pitchFamily="49" charset="0"/>
              </a:rPr>
              <a:t>(4.0);</a:t>
            </a:r>
          </a:p>
          <a:p>
            <a:r>
              <a:rPr lang="en-US" sz="2800" dirty="0">
                <a:solidFill>
                  <a:srgbClr val="941A68"/>
                </a:solidFill>
                <a:latin typeface="Consolas" panose="020B0609020204030204" pitchFamily="49" charset="0"/>
              </a:rPr>
              <a:t>  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float</a:t>
            </a:r>
            <a:r>
              <a:rPr lang="en-US" sz="2800" dirty="0">
                <a:solidFill>
                  <a:srgbClr val="941A68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r = 0;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EDF7AD-E293-4815-9E49-F9F4789E021A}"/>
              </a:ext>
            </a:extLst>
          </p:cNvPr>
          <p:cNvSpPr txBox="1"/>
          <p:nvPr/>
        </p:nvSpPr>
        <p:spPr>
          <a:xfrm>
            <a:off x="9623394" y="5345766"/>
            <a:ext cx="18021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C00000"/>
                </a:solidFill>
              </a:rPr>
              <a:t>BAD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0995-4B66-4A04-926B-78F0E4CC4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52008-CEDD-47EC-9EA0-352A95521BBE}"/>
              </a:ext>
            </a:extLst>
          </p:cNvPr>
          <p:cNvSpPr txBox="1"/>
          <p:nvPr/>
        </p:nvSpPr>
        <p:spPr>
          <a:xfrm>
            <a:off x="2092171" y="1557951"/>
            <a:ext cx="8007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Variables with the same name?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FFE2401-3426-4261-BA88-F0E7B06D89D6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Shadowing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C4B384-70FA-477C-AA6B-6BAB527BF600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0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960C01-636B-47C6-B0B7-DF5BA861D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29" y="2290344"/>
            <a:ext cx="6429190" cy="3332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6909D9-822C-46F1-A542-4FA782331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05"/>
          <a:stretch/>
        </p:blipFill>
        <p:spPr>
          <a:xfrm>
            <a:off x="6703658" y="2205408"/>
            <a:ext cx="5488342" cy="33718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E36C6-FCC8-40D7-B3AF-E038ACE1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70D723-1D9D-4557-9016-0DE5493A2D9A}"/>
              </a:ext>
            </a:extLst>
          </p:cNvPr>
          <p:cNvSpPr txBox="1"/>
          <p:nvPr/>
        </p:nvSpPr>
        <p:spPr>
          <a:xfrm>
            <a:off x="2092171" y="1557951"/>
            <a:ext cx="8007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Variables with the same name?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6F0E1CA-4150-4EB9-A84F-BE690262C6C4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Shadowing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B6D698-0755-4A70-B9F6-12F6B396FF9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51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960C01-636B-47C6-B0B7-DF5BA861D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0344"/>
            <a:ext cx="6429190" cy="33326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61274A-6E0A-4D72-AA8A-2DAE294B5281}"/>
              </a:ext>
            </a:extLst>
          </p:cNvPr>
          <p:cNvSpPr txBox="1"/>
          <p:nvPr/>
        </p:nvSpPr>
        <p:spPr>
          <a:xfrm>
            <a:off x="6808434" y="2617857"/>
            <a:ext cx="4545366" cy="2677656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we’re doing here is similar to re-binding in Haskell or Elixir.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doesn’t work with mutable variables.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Think of this mathematically – We’re simply saying let x = something else.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E4987-9B1C-40C2-9FAE-1005052A5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8BCC49-C9A2-4098-9BA6-6BBD75CBCAD5}"/>
              </a:ext>
            </a:extLst>
          </p:cNvPr>
          <p:cNvSpPr txBox="1"/>
          <p:nvPr/>
        </p:nvSpPr>
        <p:spPr>
          <a:xfrm>
            <a:off x="2092171" y="1557951"/>
            <a:ext cx="8007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Variables with the same name?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69544A-4475-46A7-8B6B-F546C3B86F79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Shadowing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5D18B6-ED2D-4C3B-BD98-5594907D452A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61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18C42E-88BB-4C6A-8C95-2370CECB1823}"/>
              </a:ext>
            </a:extLst>
          </p:cNvPr>
          <p:cNvSpPr txBox="1"/>
          <p:nvPr/>
        </p:nvSpPr>
        <p:spPr>
          <a:xfrm>
            <a:off x="2092171" y="1584984"/>
            <a:ext cx="8007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Why not just use shadowing? Why do we need 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mut</a:t>
            </a:r>
            <a:r>
              <a:rPr lang="en-US" sz="24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624660-D375-4369-B539-6B2548462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91" y="2298499"/>
            <a:ext cx="6755867" cy="3357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FD186A-E6BF-4A87-A813-D76C74CE0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075" y="2711542"/>
            <a:ext cx="5991225" cy="3371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D8EAFB-2AB3-407B-BDCA-4508F5D98243}"/>
              </a:ext>
            </a:extLst>
          </p:cNvPr>
          <p:cNvSpPr txBox="1"/>
          <p:nvPr/>
        </p:nvSpPr>
        <p:spPr>
          <a:xfrm>
            <a:off x="825623" y="5557824"/>
            <a:ext cx="6232125" cy="830997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Mutable variables are stuck with their type.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Can’t assign a value of a different type.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78121-DBA4-4CC9-A527-835B92727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A1CA4-F2EA-43FE-91A4-7CEF344BEF69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Shadowing VS </a:t>
            </a:r>
            <a:r>
              <a:rPr lang="en-US" sz="40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mut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6C0B61B-CE4D-4F52-9941-F8404775A3B6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5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049E9A-755F-432D-AE26-F5ADE8E82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05" y="2298499"/>
            <a:ext cx="6742084" cy="3391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347E26-9D57-4984-8E0B-95FB44588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852" y="2574164"/>
            <a:ext cx="6543675" cy="3467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2320B0-CBCC-4405-9698-5508B524FB30}"/>
              </a:ext>
            </a:extLst>
          </p:cNvPr>
          <p:cNvSpPr txBox="1"/>
          <p:nvPr/>
        </p:nvSpPr>
        <p:spPr>
          <a:xfrm>
            <a:off x="1840155" y="5265707"/>
            <a:ext cx="7688547" cy="120032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 shadowing (rebinding) we can use different types.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Again, we get a warning because we’re rebinding before the original binding is ever used.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78311-7DDF-4110-A7D5-3D64E791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321E05-4CE6-40DE-9775-B127807A11CC}"/>
              </a:ext>
            </a:extLst>
          </p:cNvPr>
          <p:cNvSpPr txBox="1"/>
          <p:nvPr/>
        </p:nvSpPr>
        <p:spPr>
          <a:xfrm>
            <a:off x="2092171" y="1584984"/>
            <a:ext cx="8007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Why not just use shadowing? Why do we need 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mut</a:t>
            </a:r>
            <a:r>
              <a:rPr lang="en-US" sz="2400" dirty="0"/>
              <a:t>?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35065C-4A5E-4216-89A6-1311067216F5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Shadowing VS </a:t>
            </a:r>
            <a:r>
              <a:rPr lang="en-US" sz="40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mut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D66779-10D9-4DFA-A79A-07BD3CC488D3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50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8D7C84-933F-4815-ADFC-30827761BED3}"/>
              </a:ext>
            </a:extLst>
          </p:cNvPr>
          <p:cNvSpPr txBox="1"/>
          <p:nvPr/>
        </p:nvSpPr>
        <p:spPr>
          <a:xfrm>
            <a:off x="2955119" y="2297768"/>
            <a:ext cx="6169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 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mut</a:t>
            </a:r>
            <a:r>
              <a:rPr lang="en-US" sz="2400" dirty="0"/>
              <a:t>, we’re </a:t>
            </a:r>
            <a:r>
              <a:rPr lang="en-US" sz="2400" i="1" dirty="0"/>
              <a:t>re-assigning</a:t>
            </a:r>
            <a:r>
              <a:rPr lang="en-US" sz="2400" dirty="0"/>
              <a:t> a variable.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Storing a different value in the same variable.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name still refers to the same place, thus the type must stay the same.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94899-E353-482C-B805-45C19CBA4350}"/>
              </a:ext>
            </a:extLst>
          </p:cNvPr>
          <p:cNvSpPr txBox="1"/>
          <p:nvPr/>
        </p:nvSpPr>
        <p:spPr>
          <a:xfrm>
            <a:off x="2955119" y="4118547"/>
            <a:ext cx="69068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 shadowing, we’re getting a new variable in memory each time.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We’re changing what a given name is referring 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We’re not changing the existing value.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41D31-A84F-455A-8EF1-D49586D8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178F13-2D56-403B-A339-CF2A4ABEFDBE}"/>
              </a:ext>
            </a:extLst>
          </p:cNvPr>
          <p:cNvSpPr txBox="1"/>
          <p:nvPr/>
        </p:nvSpPr>
        <p:spPr>
          <a:xfrm>
            <a:off x="2092171" y="1584984"/>
            <a:ext cx="8007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Why not just use shadowing? Why do we need 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mut</a:t>
            </a:r>
            <a:r>
              <a:rPr lang="en-US" sz="2400" dirty="0"/>
              <a:t>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51A9AB9-1A16-4786-846C-3B468111E310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Shadowing VS </a:t>
            </a:r>
            <a:r>
              <a:rPr lang="en-US" sz="40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mut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F978FB-49CA-4599-B922-B5BB22C99F4F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786A96-9E21-4200-8CE3-53DB355A2E6A}"/>
              </a:ext>
            </a:extLst>
          </p:cNvPr>
          <p:cNvSpPr txBox="1"/>
          <p:nvPr/>
        </p:nvSpPr>
        <p:spPr>
          <a:xfrm>
            <a:off x="2629270" y="1615762"/>
            <a:ext cx="6933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Two subsets:</a:t>
            </a:r>
            <a:r>
              <a:rPr lang="en-US" sz="2400" dirty="0"/>
              <a:t> Scalar and Compound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DDFA5-8AA7-495D-A1BE-0AEF1AC80AD2}"/>
              </a:ext>
            </a:extLst>
          </p:cNvPr>
          <p:cNvSpPr txBox="1"/>
          <p:nvPr/>
        </p:nvSpPr>
        <p:spPr>
          <a:xfrm>
            <a:off x="1189608" y="2360054"/>
            <a:ext cx="10271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Reminder: </a:t>
            </a:r>
            <a:r>
              <a:rPr lang="en-US" sz="2400" dirty="0"/>
              <a:t>Rust is statically typed. Must know all variable types at compile time.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6580D-C3FA-4D89-BE76-6196BE8DF4C8}"/>
              </a:ext>
            </a:extLst>
          </p:cNvPr>
          <p:cNvSpPr txBox="1"/>
          <p:nvPr/>
        </p:nvSpPr>
        <p:spPr>
          <a:xfrm>
            <a:off x="2183906" y="3191051"/>
            <a:ext cx="7901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Scalar types represent a single value:</a:t>
            </a:r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Rust has four: integers, floating-point, Booleans, characters.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75013-F216-43D4-A4E3-4FEC8450A615}"/>
              </a:ext>
            </a:extLst>
          </p:cNvPr>
          <p:cNvSpPr txBox="1"/>
          <p:nvPr/>
        </p:nvSpPr>
        <p:spPr>
          <a:xfrm>
            <a:off x="2183906" y="4115808"/>
            <a:ext cx="7901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Compound types group multiple values:</a:t>
            </a:r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Two primitive compound types: tuples and arrays.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9FBD61-A28A-428C-A909-AD1ECF621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381D25-0029-4200-A4BD-E0C4D3E892C7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Data Types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148925-9414-48BB-860A-07F0A1745C01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08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BC5DD63-6AE8-4FC2-AADF-6F08C548D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250346"/>
              </p:ext>
            </p:extLst>
          </p:nvPr>
        </p:nvGraphicFramePr>
        <p:xfrm>
          <a:off x="1103791" y="2140356"/>
          <a:ext cx="5587014" cy="2937510"/>
        </p:xfrm>
        <a:graphic>
          <a:graphicData uri="http://schemas.openxmlformats.org/drawingml/2006/table">
            <a:tbl>
              <a:tblPr/>
              <a:tblGrid>
                <a:gridCol w="1862338">
                  <a:extLst>
                    <a:ext uri="{9D8B030D-6E8A-4147-A177-3AD203B41FA5}">
                      <a16:colId xmlns:a16="http://schemas.microsoft.com/office/drawing/2014/main" val="1486517460"/>
                    </a:ext>
                  </a:extLst>
                </a:gridCol>
                <a:gridCol w="1862338">
                  <a:extLst>
                    <a:ext uri="{9D8B030D-6E8A-4147-A177-3AD203B41FA5}">
                      <a16:colId xmlns:a16="http://schemas.microsoft.com/office/drawing/2014/main" val="492909602"/>
                    </a:ext>
                  </a:extLst>
                </a:gridCol>
                <a:gridCol w="1862338">
                  <a:extLst>
                    <a:ext uri="{9D8B030D-6E8A-4147-A177-3AD203B41FA5}">
                      <a16:colId xmlns:a16="http://schemas.microsoft.com/office/drawing/2014/main" val="16636894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Length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Signed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Unsigned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367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8-bit</a:t>
                      </a:r>
                    </a:p>
                  </a:txBody>
                  <a:tcPr marL="190500" marR="190500" marT="28575" marB="28575" anchor="ctr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i8</a:t>
                      </a:r>
                    </a:p>
                  </a:txBody>
                  <a:tcPr marL="190500" marR="190500" marT="28575" marB="28575" anchor="ctr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u8</a:t>
                      </a:r>
                    </a:p>
                  </a:txBody>
                  <a:tcPr marL="190500" marR="190500" marT="28575" marB="28575" anchor="ctr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837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16-bit</a:t>
                      </a:r>
                    </a:p>
                  </a:txBody>
                  <a:tcPr marL="190500" marR="190500" marT="28575" marB="28575" anchor="ctr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i16</a:t>
                      </a:r>
                    </a:p>
                  </a:txBody>
                  <a:tcPr marL="190500" marR="190500" marT="28575" marB="28575" anchor="ctr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</a:rPr>
                        <a:t>u16</a:t>
                      </a:r>
                    </a:p>
                  </a:txBody>
                  <a:tcPr marL="190500" marR="190500" marT="28575" marB="28575" anchor="ctr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806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32-bit</a:t>
                      </a:r>
                    </a:p>
                  </a:txBody>
                  <a:tcPr marL="190500" marR="190500" marT="28575" marB="28575" anchor="ctr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i32</a:t>
                      </a:r>
                    </a:p>
                  </a:txBody>
                  <a:tcPr marL="190500" marR="190500" marT="28575" marB="28575" anchor="ctr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u32</a:t>
                      </a:r>
                    </a:p>
                  </a:txBody>
                  <a:tcPr marL="190500" marR="190500" marT="28575" marB="28575" anchor="ctr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382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64-bit</a:t>
                      </a:r>
                    </a:p>
                  </a:txBody>
                  <a:tcPr marL="190500" marR="190500" marT="28575" marB="28575" anchor="ctr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i64</a:t>
                      </a:r>
                    </a:p>
                  </a:txBody>
                  <a:tcPr marL="190500" marR="190500" marT="28575" marB="28575" anchor="ctr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u64</a:t>
                      </a:r>
                    </a:p>
                  </a:txBody>
                  <a:tcPr marL="190500" marR="190500" marT="28575" marB="28575" anchor="ctr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42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arch</a:t>
                      </a:r>
                    </a:p>
                  </a:txBody>
                  <a:tcPr marL="190500" marR="190500" marT="28575" marB="28575" anchor="ctr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isize</a:t>
                      </a:r>
                    </a:p>
                  </a:txBody>
                  <a:tcPr marL="190500" marR="190500" marT="28575" marB="28575" anchor="ctr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effectLst/>
                        </a:rPr>
                        <a:t>usize</a:t>
                      </a:r>
                      <a:endParaRPr lang="en-US" sz="2800" dirty="0">
                        <a:effectLst/>
                      </a:endParaRPr>
                    </a:p>
                  </a:txBody>
                  <a:tcPr marL="190500" marR="190500" marT="28575" marB="28575" anchor="ctr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003021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063F509-9B16-4720-925B-C87784D0710E}"/>
              </a:ext>
            </a:extLst>
          </p:cNvPr>
          <p:cNvSpPr txBox="1"/>
          <p:nvPr/>
        </p:nvSpPr>
        <p:spPr>
          <a:xfrm>
            <a:off x="7022236" y="2270283"/>
            <a:ext cx="4065973" cy="267765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Signed integers are stored using 2s comp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Arch will be 32 bits on a 32 bit system, 64 bits on a 64 bit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When not specified, Rust defaults to i32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ED66C-01E3-4957-B1F4-9E01D77DC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76140D-0C77-4979-815A-CF19513F0763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Scalar Types: </a:t>
            </a:r>
            <a:r>
              <a:rPr lang="en-US" sz="4000" dirty="0">
                <a:latin typeface="+mn-lt"/>
              </a:rPr>
              <a:t>Integers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89C1FC-860B-47B1-881A-E7935F807503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10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rust language">
            <a:extLst>
              <a:ext uri="{FF2B5EF4-FFF2-40B4-BE49-F238E27FC236}">
                <a16:creationId xmlns:a16="http://schemas.microsoft.com/office/drawing/2014/main" id="{EF7BD288-DF7E-48D0-97A0-69667FA5A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41" y="2228972"/>
            <a:ext cx="3103486" cy="310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C9DE01-9AE6-4910-B892-3B0228447B80}"/>
              </a:ext>
            </a:extLst>
          </p:cNvPr>
          <p:cNvSpPr txBox="1"/>
          <p:nvPr/>
        </p:nvSpPr>
        <p:spPr>
          <a:xfrm>
            <a:off x="4753271" y="2038371"/>
            <a:ext cx="62321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Grew out of a personal project by Mozilla employee Graydon Hoare in 2006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Mozilla began sponsoring the project in 2009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Officially announced in 2010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Rust compiler successfully tested in 2011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Pre-alpha version released in 2012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Rust 1.0, the first stable release, arrived on May 15, 2015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Youngest language we’ve seen so far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Open source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21124-729D-4597-8258-FEBF92F70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FD58B4-DD69-43E5-BF52-C859D93A5225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Rust History</a:t>
            </a:r>
            <a:endParaRPr lang="en-US" sz="2800" b="1" dirty="0"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74D791-DD34-487E-9EBA-3F0FBA176CA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74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2F8477-F3AB-4435-A457-E67C1CC9E32F}"/>
              </a:ext>
            </a:extLst>
          </p:cNvPr>
          <p:cNvSpPr txBox="1"/>
          <p:nvPr/>
        </p:nvSpPr>
        <p:spPr>
          <a:xfrm>
            <a:off x="2161713" y="1584984"/>
            <a:ext cx="7868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Rust has type inference, but we can be explicit: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FF7BC-39C8-4669-8BB1-E4E3774A6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35" y="2298498"/>
            <a:ext cx="6452355" cy="4135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44B9FE-56A5-48FD-B436-DC3A7E4420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942"/>
          <a:stretch/>
        </p:blipFill>
        <p:spPr>
          <a:xfrm>
            <a:off x="6756971" y="2632842"/>
            <a:ext cx="5435030" cy="3467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CA506-D037-49E1-BDA1-422664394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B51183-D1AA-4563-BF9C-784FB7C3FEDE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Specify Type?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653D16-E144-41C2-865C-B5093550289C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7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D01EE5-A1A4-4858-B03E-DDBCBB8B0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805950"/>
              </p:ext>
            </p:extLst>
          </p:nvPr>
        </p:nvGraphicFramePr>
        <p:xfrm>
          <a:off x="722787" y="2699447"/>
          <a:ext cx="4461770" cy="2571750"/>
        </p:xfrm>
        <a:graphic>
          <a:graphicData uri="http://schemas.openxmlformats.org/drawingml/2006/table">
            <a:tbl>
              <a:tblPr/>
              <a:tblGrid>
                <a:gridCol w="2230885">
                  <a:extLst>
                    <a:ext uri="{9D8B030D-6E8A-4147-A177-3AD203B41FA5}">
                      <a16:colId xmlns:a16="http://schemas.microsoft.com/office/drawing/2014/main" val="775132724"/>
                    </a:ext>
                  </a:extLst>
                </a:gridCol>
                <a:gridCol w="2230885">
                  <a:extLst>
                    <a:ext uri="{9D8B030D-6E8A-4147-A177-3AD203B41FA5}">
                      <a16:colId xmlns:a16="http://schemas.microsoft.com/office/drawing/2014/main" val="10247379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Number literals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Example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690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Decimal</a:t>
                      </a:r>
                    </a:p>
                  </a:txBody>
                  <a:tcPr marL="190500" marR="190500" marT="28575" marB="28575" anchor="ctr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98_222</a:t>
                      </a:r>
                    </a:p>
                  </a:txBody>
                  <a:tcPr marL="190500" marR="190500" marT="28575" marB="28575" anchor="ctr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338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Hex</a:t>
                      </a:r>
                    </a:p>
                  </a:txBody>
                  <a:tcPr marL="190500" marR="190500" marT="28575" marB="28575" anchor="ctr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0xff</a:t>
                      </a:r>
                    </a:p>
                  </a:txBody>
                  <a:tcPr marL="190500" marR="190500" marT="28575" marB="28575" anchor="ctr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699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Octal</a:t>
                      </a:r>
                    </a:p>
                  </a:txBody>
                  <a:tcPr marL="190500" marR="190500" marT="28575" marB="28575" anchor="ctr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0o77</a:t>
                      </a:r>
                    </a:p>
                  </a:txBody>
                  <a:tcPr marL="190500" marR="190500" marT="28575" marB="28575" anchor="ctr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337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Binary</a:t>
                      </a:r>
                    </a:p>
                  </a:txBody>
                  <a:tcPr marL="190500" marR="190500" marT="28575" marB="28575" anchor="ctr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0b1111_0000</a:t>
                      </a:r>
                    </a:p>
                  </a:txBody>
                  <a:tcPr marL="190500" marR="190500" marT="28575" marB="28575" anchor="ctr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306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Byte (u8 only)</a:t>
                      </a:r>
                    </a:p>
                  </a:txBody>
                  <a:tcPr marL="190500" marR="190500" marT="28575" marB="28575" anchor="ctr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effectLst/>
                        </a:rPr>
                        <a:t>b'A</a:t>
                      </a:r>
                      <a:r>
                        <a:rPr lang="en-US" sz="2400" dirty="0">
                          <a:effectLst/>
                        </a:rPr>
                        <a:t>'</a:t>
                      </a:r>
                    </a:p>
                  </a:txBody>
                  <a:tcPr marL="190500" marR="190500" marT="28575" marB="28575" anchor="ctr">
                    <a:lnL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14367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559E895-2D84-43E3-876B-D38E5AAF637F}"/>
              </a:ext>
            </a:extLst>
          </p:cNvPr>
          <p:cNvSpPr txBox="1"/>
          <p:nvPr/>
        </p:nvSpPr>
        <p:spPr>
          <a:xfrm>
            <a:off x="2161713" y="1630098"/>
            <a:ext cx="7868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 addition to just writing the value…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FE18C9-0ACB-4657-87D3-80645049A58D}"/>
              </a:ext>
            </a:extLst>
          </p:cNvPr>
          <p:cNvSpPr txBox="1"/>
          <p:nvPr/>
        </p:nvSpPr>
        <p:spPr>
          <a:xfrm>
            <a:off x="5612772" y="2332789"/>
            <a:ext cx="58000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Notice the _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This is a handy visual sugar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Hard to count the zeroes in 1000000000. What number is this?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Easy to see 1_000_000_000 is one billion.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2B755-6D69-4163-BE77-095A6C7EF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772" y="4554782"/>
            <a:ext cx="5725359" cy="221396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4341E8A-6A25-4B6C-AE64-70FF666C7F2B}"/>
              </a:ext>
            </a:extLst>
          </p:cNvPr>
          <p:cNvSpPr/>
          <p:nvPr/>
        </p:nvSpPr>
        <p:spPr>
          <a:xfrm>
            <a:off x="3275859" y="3142696"/>
            <a:ext cx="488272" cy="532660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E8A2EC4-4BF9-42DF-80E7-A6C142704D1A}"/>
              </a:ext>
            </a:extLst>
          </p:cNvPr>
          <p:cNvSpPr/>
          <p:nvPr/>
        </p:nvSpPr>
        <p:spPr>
          <a:xfrm>
            <a:off x="3907652" y="4395927"/>
            <a:ext cx="488272" cy="532660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A6F936-310A-43D9-B693-70614CD623AB}"/>
              </a:ext>
            </a:extLst>
          </p:cNvPr>
          <p:cNvCxnSpPr/>
          <p:nvPr/>
        </p:nvCxnSpPr>
        <p:spPr>
          <a:xfrm>
            <a:off x="3053918" y="5271197"/>
            <a:ext cx="577049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468855-BDA2-45E7-B63C-CA637F51FD3A}"/>
              </a:ext>
            </a:extLst>
          </p:cNvPr>
          <p:cNvSpPr txBox="1"/>
          <p:nvPr/>
        </p:nvSpPr>
        <p:spPr>
          <a:xfrm>
            <a:off x="1091954" y="5607452"/>
            <a:ext cx="4199138" cy="4616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Bytes can be character literals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8DFD0-BCD4-4168-BA8B-08460DF67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DF74EE4-68F2-4D24-8617-95DB11BA925E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Integer Literals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87856E-745E-4944-A9A3-AD84DF43A0FA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91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8" grpId="0" animBg="1"/>
      <p:bldP spid="9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E046D5-FED7-49B7-A515-D18A0A90D126}"/>
              </a:ext>
            </a:extLst>
          </p:cNvPr>
          <p:cNvSpPr txBox="1"/>
          <p:nvPr/>
        </p:nvSpPr>
        <p:spPr>
          <a:xfrm>
            <a:off x="1287978" y="1757060"/>
            <a:ext cx="986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Two kinds – 32 and 64 bit (float and double, single and double precision)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Represented using standard IEEE-754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953691-7E80-4CE5-9FD8-BE853A47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50" y="3184579"/>
            <a:ext cx="6150089" cy="3364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D2F3C9-F65D-4E7B-AEC1-4473C9CAAD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24" b="9136"/>
          <a:stretch/>
        </p:blipFill>
        <p:spPr>
          <a:xfrm>
            <a:off x="6558315" y="2970887"/>
            <a:ext cx="5633685" cy="388711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6EBC73-CA56-44BF-87A5-D687060C49A1}"/>
              </a:ext>
            </a:extLst>
          </p:cNvPr>
          <p:cNvCxnSpPr/>
          <p:nvPr/>
        </p:nvCxnSpPr>
        <p:spPr>
          <a:xfrm>
            <a:off x="1100831" y="4696287"/>
            <a:ext cx="1278385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CAEBBE-C4F7-4F9F-8A70-06F58EBF6203}"/>
              </a:ext>
            </a:extLst>
          </p:cNvPr>
          <p:cNvSpPr txBox="1"/>
          <p:nvPr/>
        </p:nvSpPr>
        <p:spPr>
          <a:xfrm>
            <a:off x="1012054" y="4094629"/>
            <a:ext cx="1775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Default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8662A-39A2-4CA3-8E60-6D1ECD652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8C5D1DE-9A74-4DE8-83CD-6CF8D647B743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Scalar Types: </a:t>
            </a:r>
            <a:r>
              <a:rPr lang="en-US" sz="4000" dirty="0">
                <a:latin typeface="+mn-lt"/>
              </a:rPr>
              <a:t>Floating Point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B1724C-C1A4-46C5-A899-89914626EA64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69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B11FB-57B0-4D62-B2F4-2ADA20C03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80" y="1866198"/>
            <a:ext cx="6878483" cy="43670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E4EEAF-FFF8-4A12-8AC0-59881C8A0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571" y="2197050"/>
            <a:ext cx="6505575" cy="42862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681AF6-B158-4FBB-8E0A-2651B0BDC2B4}"/>
              </a:ext>
            </a:extLst>
          </p:cNvPr>
          <p:cNvCxnSpPr/>
          <p:nvPr/>
        </p:nvCxnSpPr>
        <p:spPr>
          <a:xfrm>
            <a:off x="1012054" y="3894072"/>
            <a:ext cx="1597981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DD2F2C-66E6-4BBF-8893-6FA504C8A80D}"/>
              </a:ext>
            </a:extLst>
          </p:cNvPr>
          <p:cNvSpPr/>
          <p:nvPr/>
        </p:nvSpPr>
        <p:spPr>
          <a:xfrm>
            <a:off x="5122416" y="3183859"/>
            <a:ext cx="6409677" cy="1065320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5461F-BE90-4959-A9DF-E21A4C717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D1263CA-8145-40A2-9B00-317D5BC13B0F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Numeric Operations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ED423C-1CB8-46C8-AC2B-F30974204FAE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79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810919-9892-4952-B52F-C303B0A3B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18" y="1860472"/>
            <a:ext cx="6631850" cy="4199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66B61F-5418-478E-8C86-03F119630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51"/>
          <a:stretch/>
        </p:blipFill>
        <p:spPr>
          <a:xfrm>
            <a:off x="6971328" y="2040281"/>
            <a:ext cx="5220672" cy="42862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795FAC-5B57-426E-A39A-AE2EF2912D53}"/>
              </a:ext>
            </a:extLst>
          </p:cNvPr>
          <p:cNvCxnSpPr/>
          <p:nvPr/>
        </p:nvCxnSpPr>
        <p:spPr>
          <a:xfrm flipH="1">
            <a:off x="7865615" y="3540759"/>
            <a:ext cx="1038688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8DDB4A-4C14-4DBE-9B74-0FC756A4D6E7}"/>
              </a:ext>
            </a:extLst>
          </p:cNvPr>
          <p:cNvCxnSpPr/>
          <p:nvPr/>
        </p:nvCxnSpPr>
        <p:spPr>
          <a:xfrm flipH="1">
            <a:off x="7751685" y="4074899"/>
            <a:ext cx="1038688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FA8EA9F-BED7-4CB9-8830-9904D53EE503}"/>
              </a:ext>
            </a:extLst>
          </p:cNvPr>
          <p:cNvCxnSpPr>
            <a:cxnSpLocks/>
          </p:cNvCxnSpPr>
          <p:nvPr/>
        </p:nvCxnSpPr>
        <p:spPr>
          <a:xfrm>
            <a:off x="5850384" y="3815966"/>
            <a:ext cx="102981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33257-1C08-472F-9001-D7B1D645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31653A5-73A2-416C-83B8-26498D1A9E9E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Numeric Operations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EC8F45-C4C4-44F4-8C05-785AAE201481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27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B1EAED-148E-448B-86CD-864F255F4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95" y="1686757"/>
            <a:ext cx="5833490" cy="37391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4BED7D-18F5-466C-AEE5-78797CFD6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474" y="1864076"/>
            <a:ext cx="6838950" cy="4286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73F795-7EFB-4BE3-BFF6-2E49F7DBF193}"/>
              </a:ext>
            </a:extLst>
          </p:cNvPr>
          <p:cNvSpPr txBox="1"/>
          <p:nvPr/>
        </p:nvSpPr>
        <p:spPr>
          <a:xfrm>
            <a:off x="1570182" y="5311982"/>
            <a:ext cx="4922982" cy="830997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Rust doesn’t mess around when it comes to implicit type conversion.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DC9D1C-9A2D-4E7B-B4C5-3785491AFAE6}"/>
              </a:ext>
            </a:extLst>
          </p:cNvPr>
          <p:cNvCxnSpPr>
            <a:cxnSpLocks/>
          </p:cNvCxnSpPr>
          <p:nvPr/>
        </p:nvCxnSpPr>
        <p:spPr>
          <a:xfrm>
            <a:off x="862842" y="3053920"/>
            <a:ext cx="102981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46DE7-FA81-4D6E-8CB7-5ACDDD684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8C260D-2967-40B5-9F2C-B4B56CFB5C18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Mixed Expressions?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76F91B-EE90-4555-910F-EFDC578AB303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64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D89436-2243-4FC3-9D4B-8298F86A7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84" y="1979627"/>
            <a:ext cx="7250040" cy="339136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4E12F38-3BDE-46AF-A9BE-785527501EE4}"/>
              </a:ext>
            </a:extLst>
          </p:cNvPr>
          <p:cNvCxnSpPr>
            <a:cxnSpLocks/>
          </p:cNvCxnSpPr>
          <p:nvPr/>
        </p:nvCxnSpPr>
        <p:spPr>
          <a:xfrm>
            <a:off x="1697343" y="3071676"/>
            <a:ext cx="102981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8BFFCE7-F7A3-4210-AD76-6747D5661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753" y="2280174"/>
            <a:ext cx="5962650" cy="42862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60351-E7BA-461D-8CBE-7AD7F68D5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8BC1D0-54EC-40C8-B9ED-2B5344CF2103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Mixed Expressions?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83C503-9798-4F89-AD8E-4B2205889CCE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09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AEDB5F-2E6F-4544-8D39-F78DB22FE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23" y="2086253"/>
            <a:ext cx="7411784" cy="32691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66C1E2-5CA0-4C52-84AE-136F65945D37}"/>
              </a:ext>
            </a:extLst>
          </p:cNvPr>
          <p:cNvSpPr txBox="1"/>
          <p:nvPr/>
        </p:nvSpPr>
        <p:spPr>
          <a:xfrm>
            <a:off x="2632903" y="5035286"/>
            <a:ext cx="4506808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Comments same as Java/C/C++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Both block and single-line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3CDD4-6295-4EAB-87F1-E397AFF542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952" b="30531"/>
          <a:stretch/>
        </p:blipFill>
        <p:spPr>
          <a:xfrm>
            <a:off x="7597898" y="3880373"/>
            <a:ext cx="4594102" cy="2977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DFB2C-AFDF-43B0-A23D-6C239FD9A9F6}"/>
              </a:ext>
            </a:extLst>
          </p:cNvPr>
          <p:cNvSpPr txBox="1"/>
          <p:nvPr/>
        </p:nvSpPr>
        <p:spPr>
          <a:xfrm>
            <a:off x="6613865" y="2377752"/>
            <a:ext cx="4423590" cy="646331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Cast using: </a:t>
            </a:r>
            <a:r>
              <a:rPr lang="en-US" sz="3600" b="1" dirty="0">
                <a:latin typeface="Consolas" panose="020B0609020204030204" pitchFamily="49" charset="0"/>
              </a:rPr>
              <a:t>as</a:t>
            </a:r>
            <a:r>
              <a:rPr lang="en-US" sz="3600" b="1" dirty="0"/>
              <a:t> </a:t>
            </a:r>
            <a:r>
              <a:rPr lang="en-US" sz="3600" b="1" i="1" dirty="0">
                <a:solidFill>
                  <a:schemeClr val="accent1"/>
                </a:solidFill>
                <a:latin typeface="Consolas" panose="020B0609020204030204" pitchFamily="49" charset="0"/>
              </a:rPr>
              <a:t>type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8B246A-3389-4F55-9C6C-92DBDE719339}"/>
              </a:ext>
            </a:extLst>
          </p:cNvPr>
          <p:cNvSpPr/>
          <p:nvPr/>
        </p:nvSpPr>
        <p:spPr>
          <a:xfrm>
            <a:off x="4101483" y="3338003"/>
            <a:ext cx="3417903" cy="52461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C5DC6-7A7A-492B-889A-941C64A023AC}"/>
              </a:ext>
            </a:extLst>
          </p:cNvPr>
          <p:cNvSpPr txBox="1"/>
          <p:nvPr/>
        </p:nvSpPr>
        <p:spPr>
          <a:xfrm>
            <a:off x="9729926" y="5440246"/>
            <a:ext cx="229044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chemeClr val="accent1"/>
                </a:solidFill>
              </a:rPr>
              <a:t>Finally!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7B47DF-654E-4AF7-A0AC-F125504E3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5834C0-6DFE-4103-B06B-1CF2E015852C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Mixed Expressions?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D7B2D4-3BF7-4E43-B547-38C2F1F2F4CB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47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6" grpId="0" animBg="1"/>
      <p:bldP spid="7" grpId="0" animBg="1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A3E603-32B8-4FFE-9A16-9DCF40D88824}"/>
              </a:ext>
            </a:extLst>
          </p:cNvPr>
          <p:cNvSpPr txBox="1"/>
          <p:nvPr/>
        </p:nvSpPr>
        <p:spPr>
          <a:xfrm>
            <a:off x="1556550" y="1503794"/>
            <a:ext cx="9078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Division is weird, good reason to avoid implicit conversion…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CDCB65-83E0-4186-8D8D-DF42B4769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69" y="2298499"/>
            <a:ext cx="10410825" cy="4286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9838CD-A85B-4802-9D67-9FD2CC4022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995"/>
          <a:stretch/>
        </p:blipFill>
        <p:spPr>
          <a:xfrm>
            <a:off x="5130182" y="4601544"/>
            <a:ext cx="6810283" cy="2256456"/>
          </a:xfrm>
          <a:prstGeom prst="rect">
            <a:avLst/>
          </a:prstGeom>
        </p:spPr>
      </p:pic>
      <p:pic>
        <p:nvPicPr>
          <p:cNvPr id="41986" name="Picture 2" descr="Image result for facepalm">
            <a:extLst>
              <a:ext uri="{FF2B5EF4-FFF2-40B4-BE49-F238E27FC236}">
                <a16:creationId xmlns:a16="http://schemas.microsoft.com/office/drawing/2014/main" id="{66E861C6-16AB-4792-93AA-96503053F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483" y="2011288"/>
            <a:ext cx="3518517" cy="351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Image result for jackie chan meme">
            <a:extLst>
              <a:ext uri="{FF2B5EF4-FFF2-40B4-BE49-F238E27FC236}">
                <a16:creationId xmlns:a16="http://schemas.microsoft.com/office/drawing/2014/main" id="{09801218-2AEE-4132-B186-571BA4AE6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2080"/>
            <a:ext cx="3719744" cy="242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212B8-4C6E-4AF9-A940-1C54D0783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183064-E06D-438E-B760-EED595B44E27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Mixed Expressions?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78F066-2987-46E6-8353-931FE95F70E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64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B30FD0-A969-452D-801C-DE1AB93E646D}"/>
              </a:ext>
            </a:extLst>
          </p:cNvPr>
          <p:cNvSpPr txBox="1"/>
          <p:nvPr/>
        </p:nvSpPr>
        <p:spPr>
          <a:xfrm>
            <a:off x="2143263" y="1951916"/>
            <a:ext cx="80536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Adding 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float</a:t>
            </a:r>
            <a:r>
              <a:rPr lang="en-US" sz="2400" dirty="0"/>
              <a:t> to 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/>
              <a:t> means converting the integer to a floating point type, then adding.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Processor can’t add different types – float and int arithmetic is done in a different physical location in the CPU.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possible to introduce errors in precision!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 integer in binary is </a:t>
            </a:r>
            <a:r>
              <a:rPr lang="en-US" sz="2400" i="1" dirty="0"/>
              <a:t>exactly</a:t>
            </a:r>
            <a:r>
              <a:rPr lang="en-US" sz="2400" dirty="0"/>
              <a:t> </a:t>
            </a:r>
            <a:r>
              <a:rPr lang="en-US" sz="2400" i="1" dirty="0"/>
              <a:t>precise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same value represented as a floating point may lose significant digits.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Most languages don’t even warn about this – Rust doesn’t allow it at all.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4017D-E8C6-4746-9F22-7A008A549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92CC176-E8BF-4F75-B891-CBDE4C76F5CE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Why?!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05849B-FB11-4DA1-96DD-2C2BEF8ADEA1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31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2BF04-3363-40E4-96F5-84EB81979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44" y="1667430"/>
            <a:ext cx="7077075" cy="45529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A3BC61-545E-4193-8682-E539EF9AF007}"/>
              </a:ext>
            </a:extLst>
          </p:cNvPr>
          <p:cNvSpPr/>
          <p:nvPr/>
        </p:nvSpPr>
        <p:spPr>
          <a:xfrm>
            <a:off x="2281561" y="3773009"/>
            <a:ext cx="5095783" cy="461639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D3CD8-1D16-426A-910B-84BE642BE053}"/>
              </a:ext>
            </a:extLst>
          </p:cNvPr>
          <p:cNvSpPr txBox="1"/>
          <p:nvPr/>
        </p:nvSpPr>
        <p:spPr>
          <a:xfrm>
            <a:off x="248575" y="4236386"/>
            <a:ext cx="5370991" cy="646331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Also #1 in 2017 and 2016!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15EBA8-1681-4617-BE3E-86D30DE20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268" y="2332330"/>
            <a:ext cx="4724400" cy="405765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420770-56E3-4681-973B-44B2137E73EF}"/>
              </a:ext>
            </a:extLst>
          </p:cNvPr>
          <p:cNvSpPr/>
          <p:nvPr/>
        </p:nvSpPr>
        <p:spPr>
          <a:xfrm>
            <a:off x="6935703" y="5260296"/>
            <a:ext cx="3708624" cy="461639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27199A-D528-423D-B3DF-5AF5E293C66B}"/>
              </a:ext>
            </a:extLst>
          </p:cNvPr>
          <p:cNvSpPr/>
          <p:nvPr/>
        </p:nvSpPr>
        <p:spPr>
          <a:xfrm>
            <a:off x="648070" y="3027286"/>
            <a:ext cx="861134" cy="56817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90F0EC-67BB-4FE8-9966-E3F35AA60978}"/>
              </a:ext>
            </a:extLst>
          </p:cNvPr>
          <p:cNvSpPr txBox="1"/>
          <p:nvPr/>
        </p:nvSpPr>
        <p:spPr>
          <a:xfrm rot="21306291">
            <a:off x="197574" y="2279976"/>
            <a:ext cx="2494625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% using who want to keep using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175635A-D481-47FF-A82D-AA03FA10FF17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IEEE Developer’s Survey 2018</a:t>
            </a:r>
            <a:endParaRPr lang="en-US" sz="2800" b="1" dirty="0">
              <a:latin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0AF705-D16F-4DB6-90F2-6FF20F3E2145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80A3327-CA26-43BD-A8EF-28E7A81A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7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92AB4E-0558-4356-9B7A-C95D10CA9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30" y="612559"/>
            <a:ext cx="10327765" cy="46077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E2E9A2-DF81-4498-9889-DFD1A93813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42" b="1737"/>
          <a:stretch/>
        </p:blipFill>
        <p:spPr>
          <a:xfrm>
            <a:off x="4980834" y="2334364"/>
            <a:ext cx="7211166" cy="4523636"/>
          </a:xfrm>
          <a:prstGeom prst="rect">
            <a:avLst/>
          </a:prstGeom>
        </p:spPr>
      </p:pic>
      <p:pic>
        <p:nvPicPr>
          <p:cNvPr id="38914" name="Picture 2" descr="Image result for aliens meme">
            <a:extLst>
              <a:ext uri="{FF2B5EF4-FFF2-40B4-BE49-F238E27FC236}">
                <a16:creationId xmlns:a16="http://schemas.microsoft.com/office/drawing/2014/main" id="{8F2D6338-F5E6-4BD4-9A6A-DC56145B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705100"/>
            <a:ext cx="47625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9B12A1-EAC8-4A9A-AE13-7E374FFEAB6A}"/>
              </a:ext>
            </a:extLst>
          </p:cNvPr>
          <p:cNvSpPr txBox="1"/>
          <p:nvPr/>
        </p:nvSpPr>
        <p:spPr>
          <a:xfrm>
            <a:off x="7429500" y="5591067"/>
            <a:ext cx="4930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cap="small" dirty="0">
                <a:ln w="34925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IEEE-754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0E0007-7BFC-43BC-A8B1-B7629B9A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9C2570-B9F4-4F5E-8BDD-7F7D42CF005D}"/>
              </a:ext>
            </a:extLst>
          </p:cNvPr>
          <p:cNvSpPr txBox="1"/>
          <p:nvPr/>
        </p:nvSpPr>
        <p:spPr>
          <a:xfrm>
            <a:off x="2767745" y="1623207"/>
            <a:ext cx="6498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Consolas" panose="020B0609020204030204" pitchFamily="49" charset="0"/>
              </a:rPr>
              <a:t>true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accent1"/>
                </a:solidFill>
                <a:latin typeface="Consolas" panose="020B0609020204030204" pitchFamily="49" charset="0"/>
              </a:rPr>
              <a:t>false</a:t>
            </a:r>
            <a:r>
              <a:rPr lang="en-US" sz="2800" dirty="0"/>
              <a:t>. Easy: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8470FE-D6C7-4805-9EF1-EF6861F7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84" y="2582584"/>
            <a:ext cx="6343002" cy="3222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C2A6D7-7E51-432E-AC18-50AC74DE5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610" y="2582584"/>
            <a:ext cx="5127897" cy="322244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14B8D-32E1-42B9-9ACD-7213D9028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4E1B46C-70B4-4626-B08D-C92A5D9CA74F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Scalar Types: </a:t>
            </a:r>
            <a:r>
              <a:rPr lang="en-US" sz="4000" dirty="0">
                <a:latin typeface="+mn-lt"/>
              </a:rPr>
              <a:t>Boolean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06D504-F9A1-4563-8C4D-141F6886A68A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78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9C2570-B9F4-4F5E-8BDD-7F7D42CF005D}"/>
              </a:ext>
            </a:extLst>
          </p:cNvPr>
          <p:cNvSpPr txBox="1"/>
          <p:nvPr/>
        </p:nvSpPr>
        <p:spPr>
          <a:xfrm>
            <a:off x="2846772" y="1532732"/>
            <a:ext cx="6498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Rust supports Unicode: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92E766-4AF7-4921-AD2F-1F300530D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72" y="2459021"/>
            <a:ext cx="6944974" cy="3682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B5AD0-8744-4D2F-A120-0EEB6F2D3B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051"/>
          <a:stretch/>
        </p:blipFill>
        <p:spPr>
          <a:xfrm>
            <a:off x="7128505" y="2226708"/>
            <a:ext cx="5063495" cy="414734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5B393E-EA73-4073-90A2-748B88BF0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4B790E-F346-412E-AF02-D0477C43CCC7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Scalar Types: </a:t>
            </a:r>
            <a:r>
              <a:rPr lang="en-US" sz="4000" dirty="0">
                <a:latin typeface="+mn-lt"/>
              </a:rPr>
              <a:t>Characters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6D8E0C-9E3B-4D93-A9BB-22BAA8F76DAF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28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544721-7A6B-4BAF-B292-39F6BA213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37"/>
          <a:stretch/>
        </p:blipFill>
        <p:spPr>
          <a:xfrm>
            <a:off x="838200" y="2018392"/>
            <a:ext cx="10515600" cy="24726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D08ECC-1F52-479A-B596-AEF6FF04B914}"/>
              </a:ext>
            </a:extLst>
          </p:cNvPr>
          <p:cNvSpPr txBox="1"/>
          <p:nvPr/>
        </p:nvSpPr>
        <p:spPr>
          <a:xfrm>
            <a:off x="2791484" y="4305608"/>
            <a:ext cx="6609031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Tuples can be heterogeneous, and we need not specify type. Rust can infer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048F2-6D7E-4AB0-81C2-2DA9526E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1C920F-EFDC-479D-94C8-647FC918B4AB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Compound Types: </a:t>
            </a:r>
            <a:r>
              <a:rPr lang="en-US" sz="4000" dirty="0">
                <a:latin typeface="+mn-lt"/>
              </a:rPr>
              <a:t>Tuples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14322F-AF60-4423-99BD-1383530D794A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7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20959-7F98-45F2-BF0E-E3C61633E200}"/>
              </a:ext>
            </a:extLst>
          </p:cNvPr>
          <p:cNvSpPr txBox="1"/>
          <p:nvPr/>
        </p:nvSpPr>
        <p:spPr>
          <a:xfrm>
            <a:off x="2846772" y="1606819"/>
            <a:ext cx="6498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Pattern Matching! De-structuring!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ECA2F6-9601-4DFD-9D57-6BC7C8EAC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77" y="2405031"/>
            <a:ext cx="8170139" cy="3708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42C1D1-6FDF-423E-B4C8-D1A8AA5FDA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179"/>
          <a:stretch/>
        </p:blipFill>
        <p:spPr>
          <a:xfrm>
            <a:off x="8186783" y="2616460"/>
            <a:ext cx="4005217" cy="32861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574A7-3D64-40F9-BB3F-BE16AE27F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20A24C-3242-4F08-AA00-373A820CAA4A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Accessing Elements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16CD829-1264-4DEE-A129-C31E724C0B14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45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20959-7F98-45F2-BF0E-E3C61633E200}"/>
              </a:ext>
            </a:extLst>
          </p:cNvPr>
          <p:cNvSpPr txBox="1"/>
          <p:nvPr/>
        </p:nvSpPr>
        <p:spPr>
          <a:xfrm>
            <a:off x="2840854" y="1584984"/>
            <a:ext cx="6498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Can also access directly: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AE973-CD05-483B-939B-7F9DB93D5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7768"/>
            <a:ext cx="9670095" cy="2789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D5E07-1E8D-43F9-97B7-CC530B1A2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2799" b="43286"/>
          <a:stretch/>
        </p:blipFill>
        <p:spPr>
          <a:xfrm>
            <a:off x="6383045" y="4538735"/>
            <a:ext cx="5808955" cy="23192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57DA79-8282-4F5A-B52C-3676AC218E23}"/>
              </a:ext>
            </a:extLst>
          </p:cNvPr>
          <p:cNvSpPr txBox="1"/>
          <p:nvPr/>
        </p:nvSpPr>
        <p:spPr>
          <a:xfrm>
            <a:off x="1874982" y="5415379"/>
            <a:ext cx="421510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Can we go out of bounds?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4C9DF-58A8-473A-B801-2B54B6A7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D93FE8-5D2C-4A0A-B8D3-E653E4457249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Accessing Elements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E931-CAC1-44BD-961E-C9A912C5F2C8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05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20959-7F98-45F2-BF0E-E3C61633E200}"/>
              </a:ext>
            </a:extLst>
          </p:cNvPr>
          <p:cNvSpPr txBox="1"/>
          <p:nvPr/>
        </p:nvSpPr>
        <p:spPr>
          <a:xfrm>
            <a:off x="4305132" y="1569021"/>
            <a:ext cx="3581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 of bounds: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43986B-DC2B-4047-89FB-0FD6086B3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73" y="2266572"/>
            <a:ext cx="7545465" cy="3882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BA08DF-859E-4491-A881-C6314C903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59"/>
          <a:stretch/>
        </p:blipFill>
        <p:spPr>
          <a:xfrm>
            <a:off x="7054040" y="2363943"/>
            <a:ext cx="5130394" cy="3286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CA5320-85C5-4576-A5E9-B49243F2E715}"/>
              </a:ext>
            </a:extLst>
          </p:cNvPr>
          <p:cNvSpPr txBox="1"/>
          <p:nvPr/>
        </p:nvSpPr>
        <p:spPr>
          <a:xfrm>
            <a:off x="2344658" y="5809102"/>
            <a:ext cx="4176216" cy="584775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Compile error in Rust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B45B3E-16E3-403A-9FA7-3BF1C2A0BAE5}"/>
              </a:ext>
            </a:extLst>
          </p:cNvPr>
          <p:cNvCxnSpPr>
            <a:cxnSpLocks/>
          </p:cNvCxnSpPr>
          <p:nvPr/>
        </p:nvCxnSpPr>
        <p:spPr>
          <a:xfrm>
            <a:off x="978252" y="5250292"/>
            <a:ext cx="102981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3DA74-2F0D-4B82-9CD1-3EDAB3B4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A4AE87-E8C5-49F4-AB66-DAD0A170C1FA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Accessing Elements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A11FA4-BFFC-48A0-A2C3-752078FA2C4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6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F0009C-1D7A-45F4-AC82-46358D126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14" y="2353915"/>
            <a:ext cx="5798552" cy="37771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7EF2FB-723A-485B-9A57-A42DD553CC3A}"/>
              </a:ext>
            </a:extLst>
          </p:cNvPr>
          <p:cNvSpPr txBox="1"/>
          <p:nvPr/>
        </p:nvSpPr>
        <p:spPr>
          <a:xfrm>
            <a:off x="4111168" y="1540645"/>
            <a:ext cx="3969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Can we fool 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F10F2F-F0AB-4E9C-B440-45F591FEA3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683"/>
          <a:stretch/>
        </p:blipFill>
        <p:spPr>
          <a:xfrm>
            <a:off x="6347399" y="2223202"/>
            <a:ext cx="5844601" cy="4038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DDCBF2-4D30-4AEB-9673-3D873DD3B5D8}"/>
              </a:ext>
            </a:extLst>
          </p:cNvPr>
          <p:cNvSpPr txBox="1"/>
          <p:nvPr/>
        </p:nvSpPr>
        <p:spPr>
          <a:xfrm>
            <a:off x="8933088" y="5715590"/>
            <a:ext cx="2169021" cy="830997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C00000"/>
                </a:solidFill>
              </a:rPr>
              <a:t>Nope.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1B7DF0-068B-4214-B3D4-D9532DD9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71BE171-50C4-46CB-937E-BB06E069B1D1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Accessing Elements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45F324-C3EB-406F-A52D-848E26FCCCB8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0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4E16C2-8943-48D0-9D32-54561B1E2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20" y="2209722"/>
            <a:ext cx="10543066" cy="3226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5C2FC3-3346-43F2-BD74-3E57EA6D00ED}"/>
              </a:ext>
            </a:extLst>
          </p:cNvPr>
          <p:cNvSpPr txBox="1"/>
          <p:nvPr/>
        </p:nvSpPr>
        <p:spPr>
          <a:xfrm>
            <a:off x="4372298" y="1540596"/>
            <a:ext cx="344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Arrays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0A9F-AD7D-44C5-A8A8-5D29BE34BC14}"/>
              </a:ext>
            </a:extLst>
          </p:cNvPr>
          <p:cNvSpPr txBox="1"/>
          <p:nvPr/>
        </p:nvSpPr>
        <p:spPr>
          <a:xfrm>
            <a:off x="2053521" y="5317404"/>
            <a:ext cx="8084956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Arrays in Rust are: homogeneous, zero-indexed, fixed in size.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7D1504-14FC-4020-9740-BB2D7F34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6A5B62-356A-4A6C-BD7C-8C89D8ED92EC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Compound Types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E11B09-13BD-459D-9133-1201924E4C65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D30E6F3-3928-4014-B271-FB38258E5A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069"/>
          <a:stretch/>
        </p:blipFill>
        <p:spPr>
          <a:xfrm>
            <a:off x="8744597" y="566659"/>
            <a:ext cx="3447403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8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3303C5-7ABC-4C5E-B9CB-6F490976AE7B}"/>
              </a:ext>
            </a:extLst>
          </p:cNvPr>
          <p:cNvSpPr txBox="1"/>
          <p:nvPr/>
        </p:nvSpPr>
        <p:spPr>
          <a:xfrm>
            <a:off x="2846772" y="1562785"/>
            <a:ext cx="6498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 of bounds: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758C67-72D5-4CCD-AEC8-D710B81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70" y="2298499"/>
            <a:ext cx="7390793" cy="2850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ECE47-236A-43A0-867D-B2A28B9FE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714" y="2212065"/>
            <a:ext cx="5419725" cy="3286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E9EE44-2A65-441D-8F88-E0BA13C20273}"/>
              </a:ext>
            </a:extLst>
          </p:cNvPr>
          <p:cNvSpPr txBox="1"/>
          <p:nvPr/>
        </p:nvSpPr>
        <p:spPr>
          <a:xfrm>
            <a:off x="1423088" y="5087985"/>
            <a:ext cx="5217863" cy="830997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Runtime error, much like Java. Stops invalid memory from being accessed.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E2E784-D818-4D07-A624-1827788DE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6B59BB-E26D-49ED-B910-700A0754F739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Accessing Elements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426882-F1A0-4E12-AB7A-8209A0E7638F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03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BA8A8F-E70D-4976-8270-C40FA6A43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872" y="332989"/>
            <a:ext cx="6829425" cy="63341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20C9C5-F84A-40F2-8BDC-3B5996CDFEBA}"/>
              </a:ext>
            </a:extLst>
          </p:cNvPr>
          <p:cNvSpPr/>
          <p:nvPr/>
        </p:nvSpPr>
        <p:spPr>
          <a:xfrm>
            <a:off x="2918578" y="359623"/>
            <a:ext cx="861134" cy="56817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566A1D-FAC2-42C6-B01F-1CA107DC6F42}"/>
              </a:ext>
            </a:extLst>
          </p:cNvPr>
          <p:cNvSpPr txBox="1"/>
          <p:nvPr/>
        </p:nvSpPr>
        <p:spPr>
          <a:xfrm rot="367128">
            <a:off x="1080161" y="836258"/>
            <a:ext cx="2284701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% using who’ve had enough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67A7BC-92C7-4D8C-8236-2FF2496F2ED9}"/>
              </a:ext>
            </a:extLst>
          </p:cNvPr>
          <p:cNvSpPr/>
          <p:nvPr/>
        </p:nvSpPr>
        <p:spPr>
          <a:xfrm>
            <a:off x="3779712" y="5779362"/>
            <a:ext cx="3073849" cy="46163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FE97B4-CB84-4113-BE90-27E43EC946A4}"/>
              </a:ext>
            </a:extLst>
          </p:cNvPr>
          <p:cNvSpPr txBox="1"/>
          <p:nvPr/>
        </p:nvSpPr>
        <p:spPr>
          <a:xfrm>
            <a:off x="7075504" y="5687015"/>
            <a:ext cx="3391270" cy="646331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Could be worse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E0A331-107D-432A-84D1-C0821B348202}"/>
              </a:ext>
            </a:extLst>
          </p:cNvPr>
          <p:cNvCxnSpPr>
            <a:cxnSpLocks/>
          </p:cNvCxnSpPr>
          <p:nvPr/>
        </p:nvCxnSpPr>
        <p:spPr>
          <a:xfrm>
            <a:off x="4696287" y="4545367"/>
            <a:ext cx="0" cy="577049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2F1F2C-5D3B-44E0-B0DA-1A1BAA408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1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08EB05-E9A1-419A-9CA4-75F4D2F33E1C}"/>
              </a:ext>
            </a:extLst>
          </p:cNvPr>
          <p:cNvSpPr txBox="1"/>
          <p:nvPr/>
        </p:nvSpPr>
        <p:spPr>
          <a:xfrm>
            <a:off x="4074222" y="1630275"/>
            <a:ext cx="4043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Same rules as Haskell: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2A27D-3215-4228-B53B-81F970199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2" y="2458297"/>
            <a:ext cx="9477606" cy="3125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DEC99A-E344-48DA-95F0-36427632E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975"/>
          <a:stretch/>
        </p:blipFill>
        <p:spPr>
          <a:xfrm>
            <a:off x="8180079" y="2629315"/>
            <a:ext cx="4011921" cy="32861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57A72-38F4-43FA-BB45-0C017E053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EBDE39-8899-4188-BD4B-50E4011E3790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Array of Tuples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234C2D-871A-40C7-BF97-9C136EB3336F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60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08EB05-E9A1-419A-9CA4-75F4D2F33E1C}"/>
              </a:ext>
            </a:extLst>
          </p:cNvPr>
          <p:cNvSpPr txBox="1"/>
          <p:nvPr/>
        </p:nvSpPr>
        <p:spPr>
          <a:xfrm>
            <a:off x="1633446" y="1660129"/>
            <a:ext cx="892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Same rules as Haskell: Tuple types must be the same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2DCF62-1333-4172-8A91-CF8797E2F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10" y="2494625"/>
            <a:ext cx="9147960" cy="31160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79103E-B0BB-42BF-B672-2B09939397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254" b="27377"/>
          <a:stretch/>
        </p:blipFill>
        <p:spPr>
          <a:xfrm>
            <a:off x="2354847" y="4471529"/>
            <a:ext cx="9837153" cy="23864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D0855-6679-4423-918D-B777B0287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AE97CB5-958E-4CF7-A28E-8EE5602DAFD0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Array of Tuples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BFA92B-F501-4B72-BE40-037CF0D7DDCD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96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6E4B6A-B6A1-46E4-AC06-E248113338DB}"/>
              </a:ext>
            </a:extLst>
          </p:cNvPr>
          <p:cNvSpPr txBox="1"/>
          <p:nvPr/>
        </p:nvSpPr>
        <p:spPr>
          <a:xfrm>
            <a:off x="1340529" y="1882066"/>
            <a:ext cx="99962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4 Scalar types:</a:t>
            </a:r>
          </a:p>
          <a:p>
            <a:r>
              <a:rPr lang="en-US" sz="2400" dirty="0"/>
              <a:t>Integer – </a:t>
            </a:r>
            <a:r>
              <a:rPr lang="en-US" sz="2400" dirty="0">
                <a:latin typeface="Consolas" panose="020B0609020204030204" pitchFamily="49" charset="0"/>
              </a:rPr>
              <a:t>u8, u16, u32, u64, </a:t>
            </a:r>
            <a:r>
              <a:rPr lang="en-US" sz="2400" dirty="0" err="1">
                <a:latin typeface="Consolas" panose="020B0609020204030204" pitchFamily="49" charset="0"/>
              </a:rPr>
              <a:t>usize</a:t>
            </a:r>
            <a:r>
              <a:rPr lang="en-US" sz="2400" dirty="0">
                <a:latin typeface="Consolas" panose="020B0609020204030204" pitchFamily="49" charset="0"/>
              </a:rPr>
              <a:t>, i8, i16, </a:t>
            </a:r>
            <a:r>
              <a:rPr lang="en-US" sz="2400" b="1" u="sng" dirty="0">
                <a:latin typeface="Consolas" panose="020B0609020204030204" pitchFamily="49" charset="0"/>
              </a:rPr>
              <a:t>i32</a:t>
            </a:r>
            <a:r>
              <a:rPr lang="en-US" sz="2400" dirty="0">
                <a:latin typeface="Consolas" panose="020B0609020204030204" pitchFamily="49" charset="0"/>
              </a:rPr>
              <a:t>, i64, </a:t>
            </a:r>
            <a:r>
              <a:rPr lang="en-US" sz="2400" dirty="0" err="1">
                <a:latin typeface="Consolas" panose="020B0609020204030204" pitchFamily="49" charset="0"/>
              </a:rPr>
              <a:t>isize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/>
              <a:t>Floating Point </a:t>
            </a:r>
            <a:r>
              <a:rPr lang="en-US" sz="2400" dirty="0">
                <a:latin typeface="Consolas" panose="020B0609020204030204" pitchFamily="49" charset="0"/>
              </a:rPr>
              <a:t>– f32, </a:t>
            </a:r>
            <a:r>
              <a:rPr lang="en-US" sz="2400" b="1" u="sng" dirty="0">
                <a:latin typeface="Consolas" panose="020B0609020204030204" pitchFamily="49" charset="0"/>
              </a:rPr>
              <a:t>f64</a:t>
            </a:r>
          </a:p>
          <a:p>
            <a:r>
              <a:rPr lang="en-US" sz="2400" dirty="0"/>
              <a:t>Boolean – </a:t>
            </a:r>
            <a:r>
              <a:rPr lang="en-US" sz="2400" dirty="0">
                <a:latin typeface="Consolas" panose="020B0609020204030204" pitchFamily="49" charset="0"/>
              </a:rPr>
              <a:t>bool</a:t>
            </a:r>
            <a:r>
              <a:rPr lang="en-US" sz="2400" dirty="0"/>
              <a:t> (true, false)</a:t>
            </a:r>
          </a:p>
          <a:p>
            <a:r>
              <a:rPr lang="en-US" sz="2400" dirty="0"/>
              <a:t>Character – Unicode: </a:t>
            </a:r>
            <a:r>
              <a:rPr lang="en-US" sz="2400" dirty="0">
                <a:latin typeface="Consolas" panose="020B0609020204030204" pitchFamily="49" charset="0"/>
              </a:rPr>
              <a:t>‘Z’, ‘a’, ‘&amp;’, ‘\u{00C5}’,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7FDF4B-716F-47B3-85F0-ED92D236B6DA}"/>
              </a:ext>
            </a:extLst>
          </p:cNvPr>
          <p:cNvSpPr txBox="1"/>
          <p:nvPr/>
        </p:nvSpPr>
        <p:spPr>
          <a:xfrm>
            <a:off x="1340529" y="3934288"/>
            <a:ext cx="3710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2 Compound types:</a:t>
            </a:r>
          </a:p>
          <a:p>
            <a:r>
              <a:rPr lang="en-US" sz="2400" dirty="0"/>
              <a:t>Tuple – heterogeneous </a:t>
            </a:r>
          </a:p>
          <a:p>
            <a:r>
              <a:rPr lang="en-US" sz="2400" dirty="0"/>
              <a:t>Arrays – homogeneous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E8B8C-4665-413A-A0AD-90EB068FC726}"/>
              </a:ext>
            </a:extLst>
          </p:cNvPr>
          <p:cNvSpPr txBox="1"/>
          <p:nvPr/>
        </p:nvSpPr>
        <p:spPr>
          <a:xfrm>
            <a:off x="5326601" y="4438835"/>
            <a:ext cx="5237825" cy="120032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Rust supports other data structures such as strings and vectors. These are not base types, but very useful.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C1380-D1AC-4A7C-9368-E0AD477E6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13E81AE-FAAC-4596-B006-28B71CB7BF74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Types &amp; Literals: </a:t>
            </a:r>
            <a:r>
              <a:rPr lang="en-US" sz="4000" dirty="0">
                <a:latin typeface="+mn-lt"/>
              </a:rPr>
              <a:t>Summary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50C40F-AA7A-41A1-8E45-39330780460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20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7F3D45-2CAD-4683-BA71-E44E0E06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44" y="1724874"/>
            <a:ext cx="6781814" cy="3632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BDFA26-D103-435B-9BB7-EA2E6A5D16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462"/>
          <a:stretch/>
        </p:blipFill>
        <p:spPr>
          <a:xfrm>
            <a:off x="6980222" y="1550748"/>
            <a:ext cx="5211778" cy="3980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96602D-B789-4F50-B0B8-C32FEA2A843B}"/>
              </a:ext>
            </a:extLst>
          </p:cNvPr>
          <p:cNvSpPr txBox="1"/>
          <p:nvPr/>
        </p:nvSpPr>
        <p:spPr>
          <a:xfrm>
            <a:off x="2205979" y="5132324"/>
            <a:ext cx="4279362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String literals and escape characters work similar to Java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24F69B-2FA7-49D8-9080-D558FC70F053}"/>
              </a:ext>
            </a:extLst>
          </p:cNvPr>
          <p:cNvSpPr/>
          <p:nvPr/>
        </p:nvSpPr>
        <p:spPr>
          <a:xfrm>
            <a:off x="4345660" y="2839257"/>
            <a:ext cx="425512" cy="434567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72872F-BF66-48F4-96AB-FCABD3767853}"/>
              </a:ext>
            </a:extLst>
          </p:cNvPr>
          <p:cNvSpPr/>
          <p:nvPr/>
        </p:nvSpPr>
        <p:spPr>
          <a:xfrm>
            <a:off x="5255535" y="3197868"/>
            <a:ext cx="425512" cy="434567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FD5521-F2D6-4F9E-8733-A9250FBE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B28DC6-5E98-4153-870D-CBB99BB57BD8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Strings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4A7750-5952-407D-AAC4-2E4DBB609323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17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8" name="Picture 4" descr="undefined">
            <a:extLst>
              <a:ext uri="{FF2B5EF4-FFF2-40B4-BE49-F238E27FC236}">
                <a16:creationId xmlns:a16="http://schemas.microsoft.com/office/drawing/2014/main" id="{5AF876C2-343A-4C7E-B683-1B596E958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EE1228-E9AC-4B5B-8746-E3A4EDF94E8C}"/>
              </a:ext>
            </a:extLst>
          </p:cNvPr>
          <p:cNvSpPr txBox="1"/>
          <p:nvPr/>
        </p:nvSpPr>
        <p:spPr>
          <a:xfrm rot="270857">
            <a:off x="10635448" y="2334827"/>
            <a:ext cx="106532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1" dirty="0">
                <a:solidFill>
                  <a:schemeClr val="bg1"/>
                </a:solidFill>
              </a:rPr>
              <a:t>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6A6A40-F3B6-48A0-AC83-AE2D679C0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8D880D-3780-420C-932A-DF7B46E43447}"/>
              </a:ext>
            </a:extLst>
          </p:cNvPr>
          <p:cNvSpPr txBox="1"/>
          <p:nvPr/>
        </p:nvSpPr>
        <p:spPr>
          <a:xfrm>
            <a:off x="2846772" y="1581195"/>
            <a:ext cx="6498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We’ve seen </a:t>
            </a:r>
            <a:r>
              <a:rPr lang="en-US" sz="2400" dirty="0">
                <a:latin typeface="Consolas" panose="020B0609020204030204" pitchFamily="49" charset="0"/>
              </a:rPr>
              <a:t>main()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56A8C-13B3-47BC-B138-4DDEA2BE1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54" y="2290844"/>
            <a:ext cx="6901276" cy="40034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9E1A8-4E26-4166-AAD8-01647BEED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FDBA0B-C350-4F77-837C-D413F4AC4268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Functions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3F77A5-EF75-42A6-9168-0C43AB5F583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DD13D14-B877-4E7E-843B-92DB7DB93935}"/>
              </a:ext>
            </a:extLst>
          </p:cNvPr>
          <p:cNvSpPr txBox="1"/>
          <p:nvPr/>
        </p:nvSpPr>
        <p:spPr>
          <a:xfrm>
            <a:off x="7539367" y="2813450"/>
            <a:ext cx="3656861" cy="230832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Returns nothing, accepts no arguments.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Convention for naming functions is </a:t>
            </a:r>
            <a:r>
              <a:rPr lang="en-US" sz="2400" dirty="0" err="1"/>
              <a:t>snake_case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Words separated by underscores. </a:t>
            </a:r>
          </a:p>
        </p:txBody>
      </p:sp>
    </p:spTree>
    <p:extLst>
      <p:ext uri="{BB962C8B-B14F-4D97-AF65-F5344CB8AC3E}">
        <p14:creationId xmlns:p14="http://schemas.microsoft.com/office/powerpoint/2010/main" val="63839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F97AE4-ED82-40FC-9A81-F230D045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93" y="2289790"/>
            <a:ext cx="6901276" cy="4003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BE42A3-9DC6-4454-BD1C-4DABEEA18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733"/>
          <a:stretch/>
        </p:blipFill>
        <p:spPr>
          <a:xfrm>
            <a:off x="7235301" y="2205751"/>
            <a:ext cx="4956699" cy="41889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65579D-E88F-4E40-A4E4-BC406FF53D68}"/>
              </a:ext>
            </a:extLst>
          </p:cNvPr>
          <p:cNvSpPr txBox="1"/>
          <p:nvPr/>
        </p:nvSpPr>
        <p:spPr>
          <a:xfrm>
            <a:off x="6542844" y="5175682"/>
            <a:ext cx="4545366" cy="954107"/>
          </a:xfrm>
          <a:prstGeom prst="rect">
            <a:avLst/>
          </a:prstGeom>
          <a:solidFill>
            <a:schemeClr val="tx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Unlike C/C++, Rust doesn’t care about ordering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A382-9C2D-4F2C-AD34-44E27E866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0CAF45-E9AD-4493-A302-6028E1DE7B2F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Functions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6508C36-3AD7-472E-ABB1-12D995692A99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60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4AAA8D-9774-44AD-A63A-B94FFB958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45" y="1576989"/>
            <a:ext cx="6105525" cy="5124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E15DEB-C8E5-4619-80C8-7636CC565889}"/>
              </a:ext>
            </a:extLst>
          </p:cNvPr>
          <p:cNvSpPr txBox="1"/>
          <p:nvPr/>
        </p:nvSpPr>
        <p:spPr>
          <a:xfrm>
            <a:off x="6857780" y="1674289"/>
            <a:ext cx="4234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</a:rPr>
              <a:t>identifier: </a:t>
            </a:r>
            <a:r>
              <a:rPr lang="en-US" sz="2800" b="1" dirty="0">
                <a:solidFill>
                  <a:schemeClr val="accent1"/>
                </a:solidFill>
                <a:latin typeface="Consolas" panose="020B0609020204030204" pitchFamily="49" charset="0"/>
              </a:rPr>
              <a:t>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0C02C-E84C-4204-A4E5-6641F079E408}"/>
              </a:ext>
            </a:extLst>
          </p:cNvPr>
          <p:cNvSpPr txBox="1"/>
          <p:nvPr/>
        </p:nvSpPr>
        <p:spPr>
          <a:xfrm>
            <a:off x="6857780" y="2171217"/>
            <a:ext cx="4909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Parameters separated by commas.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Indicating type is </a:t>
            </a:r>
            <a:r>
              <a:rPr lang="en-US" sz="2400" b="1" i="1" dirty="0"/>
              <a:t>mandatory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Nothing too unusual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FEC99-2E5B-45D7-AEE1-6984A170C3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22382" b="20932"/>
          <a:stretch/>
        </p:blipFill>
        <p:spPr>
          <a:xfrm>
            <a:off x="6365289" y="3433609"/>
            <a:ext cx="5826711" cy="34243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DED3C7-5172-4A10-9515-AE6F33561C9A}"/>
              </a:ext>
            </a:extLst>
          </p:cNvPr>
          <p:cNvSpPr/>
          <p:nvPr/>
        </p:nvSpPr>
        <p:spPr>
          <a:xfrm>
            <a:off x="3027283" y="3622089"/>
            <a:ext cx="1260630" cy="50824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6B7A48-316A-4050-95C5-65BE47CC5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7E524EE-C227-4929-A29C-D24C00F88A14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Parameters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F2064D-D56C-42F9-A746-DD1BB8903E0E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48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BE0F18-B151-4133-B47B-DE274A1E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87" y="1618425"/>
            <a:ext cx="6200775" cy="51054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753959-52BD-4393-A09E-942D0B9D9DEE}"/>
              </a:ext>
            </a:extLst>
          </p:cNvPr>
          <p:cNvCxnSpPr>
            <a:cxnSpLocks/>
          </p:cNvCxnSpPr>
          <p:nvPr/>
        </p:nvCxnSpPr>
        <p:spPr>
          <a:xfrm>
            <a:off x="3692605" y="3222597"/>
            <a:ext cx="9321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83FC08-D02F-48D2-ABC5-A0C8B7D37B92}"/>
              </a:ext>
            </a:extLst>
          </p:cNvPr>
          <p:cNvCxnSpPr>
            <a:cxnSpLocks/>
          </p:cNvCxnSpPr>
          <p:nvPr/>
        </p:nvCxnSpPr>
        <p:spPr>
          <a:xfrm>
            <a:off x="4884198" y="5665435"/>
            <a:ext cx="9321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FBC2DBC-A3B6-4197-B496-9DA3F9CF6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171" y="1718437"/>
            <a:ext cx="5534025" cy="49053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CB5F4-A783-4743-B34A-44AA658DC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822141-A847-4C49-BEBC-F23CE03DC856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Careful Now…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CAEC2A-F9AF-41E5-A770-E0FED7FB3C28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99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5BCA82-AC6C-4DA9-9F9A-2990F588C525}"/>
              </a:ext>
            </a:extLst>
          </p:cNvPr>
          <p:cNvSpPr txBox="1"/>
          <p:nvPr/>
        </p:nvSpPr>
        <p:spPr>
          <a:xfrm>
            <a:off x="1813857" y="2476370"/>
            <a:ext cx="8564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Two types of statements: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Declaration statements return nothing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Expression statements return empty tuple 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69B53-639E-48AD-9454-276A461370A3}"/>
              </a:ext>
            </a:extLst>
          </p:cNvPr>
          <p:cNvSpPr txBox="1"/>
          <p:nvPr/>
        </p:nvSpPr>
        <p:spPr>
          <a:xfrm>
            <a:off x="1813857" y="3813253"/>
            <a:ext cx="8816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let x = 6; 	// This is a declaration statement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F54C8B-F3B2-43F4-86FA-5C5B2BAF1F16}"/>
              </a:ext>
            </a:extLst>
          </p:cNvPr>
          <p:cNvSpPr txBox="1"/>
          <p:nvPr/>
        </p:nvSpPr>
        <p:spPr>
          <a:xfrm>
            <a:off x="1813858" y="4411473"/>
            <a:ext cx="8474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above does not return a value. We can’t do the following: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4D600-09AD-4582-B612-952DF60D3FA2}"/>
              </a:ext>
            </a:extLst>
          </p:cNvPr>
          <p:cNvSpPr txBox="1"/>
          <p:nvPr/>
        </p:nvSpPr>
        <p:spPr>
          <a:xfrm>
            <a:off x="1813857" y="5009693"/>
            <a:ext cx="8816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let y = (let x = 6);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4B9879-3342-4316-BE68-6FB6E4A596D5}"/>
              </a:ext>
            </a:extLst>
          </p:cNvPr>
          <p:cNvSpPr txBox="1"/>
          <p:nvPr/>
        </p:nvSpPr>
        <p:spPr>
          <a:xfrm>
            <a:off x="838200" y="154949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Rust is </a:t>
            </a:r>
            <a:r>
              <a:rPr lang="en-US" sz="2400" i="1" dirty="0"/>
              <a:t>primarily</a:t>
            </a:r>
            <a:r>
              <a:rPr lang="en-US" sz="2400" dirty="0"/>
              <a:t> expression based, but still has statements.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0ABBA3-EA48-4E04-B599-2B2B311427B8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Statements &amp; Expressions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402DCAC-FAFE-4FD9-9F87-79691D869BE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53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89827D-ABC5-4978-95DE-F72C361A0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568" y="0"/>
            <a:ext cx="584413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5DF136-6C6D-4F09-8EF9-6462EFB17904}"/>
              </a:ext>
            </a:extLst>
          </p:cNvPr>
          <p:cNvSpPr/>
          <p:nvPr/>
        </p:nvSpPr>
        <p:spPr>
          <a:xfrm>
            <a:off x="3291440" y="66661"/>
            <a:ext cx="861134" cy="56817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5A108-11F8-4A58-B602-0B5614294B6E}"/>
              </a:ext>
            </a:extLst>
          </p:cNvPr>
          <p:cNvSpPr txBox="1"/>
          <p:nvPr/>
        </p:nvSpPr>
        <p:spPr>
          <a:xfrm rot="367128">
            <a:off x="1089040" y="470143"/>
            <a:ext cx="2284701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% who want to learn 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48C8B8-AF0A-41ED-A7BD-4DB637AE5353}"/>
              </a:ext>
            </a:extLst>
          </p:cNvPr>
          <p:cNvSpPr/>
          <p:nvPr/>
        </p:nvSpPr>
        <p:spPr>
          <a:xfrm>
            <a:off x="3411522" y="2712403"/>
            <a:ext cx="2101511" cy="461639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CA5845-6506-4BD5-BFDA-41E0587D933A}"/>
              </a:ext>
            </a:extLst>
          </p:cNvPr>
          <p:cNvSpPr/>
          <p:nvPr/>
        </p:nvSpPr>
        <p:spPr>
          <a:xfrm>
            <a:off x="3411523" y="5611239"/>
            <a:ext cx="1595484" cy="461639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0DC7F1-59E9-4F68-88A5-32DFD4331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2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5BCA82-AC6C-4DA9-9F9A-2990F588C525}"/>
              </a:ext>
            </a:extLst>
          </p:cNvPr>
          <p:cNvSpPr txBox="1"/>
          <p:nvPr/>
        </p:nvSpPr>
        <p:spPr>
          <a:xfrm>
            <a:off x="1813857" y="2476370"/>
            <a:ext cx="8564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Two types of statements: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Declaration statements return nothing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Expression statements return empty tuple 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69B53-639E-48AD-9454-276A461370A3}"/>
              </a:ext>
            </a:extLst>
          </p:cNvPr>
          <p:cNvSpPr txBox="1"/>
          <p:nvPr/>
        </p:nvSpPr>
        <p:spPr>
          <a:xfrm>
            <a:off x="1813857" y="3813253"/>
            <a:ext cx="8816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5 + 2; 	// This is an expression statement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F54C8B-F3B2-43F4-86FA-5C5B2BAF1F16}"/>
              </a:ext>
            </a:extLst>
          </p:cNvPr>
          <p:cNvSpPr txBox="1"/>
          <p:nvPr/>
        </p:nvSpPr>
        <p:spPr>
          <a:xfrm>
            <a:off x="1813858" y="4411473"/>
            <a:ext cx="8474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above </a:t>
            </a:r>
            <a:r>
              <a:rPr lang="en-US" sz="2400" i="1" dirty="0"/>
              <a:t>does</a:t>
            </a:r>
            <a:r>
              <a:rPr lang="en-US" sz="2400" dirty="0"/>
              <a:t> return a value!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4D600-09AD-4582-B612-952DF60D3FA2}"/>
              </a:ext>
            </a:extLst>
          </p:cNvPr>
          <p:cNvSpPr txBox="1"/>
          <p:nvPr/>
        </p:nvSpPr>
        <p:spPr>
          <a:xfrm>
            <a:off x="1813856" y="5009693"/>
            <a:ext cx="9408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5 + 2 	is an </a:t>
            </a:r>
            <a:r>
              <a:rPr lang="en-US" sz="2400" b="1" dirty="0">
                <a:latin typeface="Consolas" panose="020B0609020204030204" pitchFamily="49" charset="0"/>
              </a:rPr>
              <a:t>expression</a:t>
            </a:r>
            <a:r>
              <a:rPr lang="en-US" sz="2400" dirty="0">
                <a:latin typeface="Consolas" panose="020B0609020204030204" pitchFamily="49" charset="0"/>
              </a:rPr>
              <a:t>. It returns 7.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5 + 2;</a:t>
            </a:r>
            <a:r>
              <a:rPr lang="en-US" sz="2400" b="1" dirty="0">
                <a:latin typeface="Consolas" panose="020B0609020204030204" pitchFamily="49" charset="0"/>
              </a:rPr>
              <a:t>	</a:t>
            </a:r>
            <a:r>
              <a:rPr lang="en-US" sz="2400" dirty="0">
                <a:latin typeface="Consolas" panose="020B0609020204030204" pitchFamily="49" charset="0"/>
              </a:rPr>
              <a:t>is an </a:t>
            </a:r>
            <a:r>
              <a:rPr lang="en-US" sz="2400" b="1" dirty="0">
                <a:latin typeface="Consolas" panose="020B0609020204030204" pitchFamily="49" charset="0"/>
              </a:rPr>
              <a:t>expression statement</a:t>
            </a:r>
            <a:r>
              <a:rPr lang="en-US" sz="2400" dirty="0">
                <a:latin typeface="Consolas" panose="020B0609020204030204" pitchFamily="49" charset="0"/>
              </a:rPr>
              <a:t>.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It returns ().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4B9879-3342-4316-BE68-6FB6E4A596D5}"/>
              </a:ext>
            </a:extLst>
          </p:cNvPr>
          <p:cNvSpPr txBox="1"/>
          <p:nvPr/>
        </p:nvSpPr>
        <p:spPr>
          <a:xfrm>
            <a:off x="838200" y="154949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Rust is </a:t>
            </a:r>
            <a:r>
              <a:rPr lang="en-US" sz="2400" i="1" dirty="0"/>
              <a:t>primarily</a:t>
            </a:r>
            <a:r>
              <a:rPr lang="en-US" sz="2400" dirty="0"/>
              <a:t> expression based, but still has statements.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9C9190-B336-41DF-850B-61770CEC14BF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Statements &amp; Expressions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635E36-EB1B-4B35-B892-CCFAACEB4248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20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89BC4F-2D2A-4DFB-8172-FE1849E76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79" y="2857151"/>
            <a:ext cx="5472575" cy="2093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C5AF2B-1736-4AD6-969C-8B94BD0747BA}"/>
              </a:ext>
            </a:extLst>
          </p:cNvPr>
          <p:cNvSpPr txBox="1"/>
          <p:nvPr/>
        </p:nvSpPr>
        <p:spPr>
          <a:xfrm>
            <a:off x="3525578" y="1729619"/>
            <a:ext cx="5140844" cy="58477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nsolas" panose="020B0609020204030204" pitchFamily="49" charset="0"/>
              </a:rPr>
              <a:t>let y = (let x = 6);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29FE0E-2427-4920-8333-0EF1D981A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07" b="22220"/>
          <a:stretch/>
        </p:blipFill>
        <p:spPr>
          <a:xfrm>
            <a:off x="5467678" y="3042588"/>
            <a:ext cx="6724322" cy="381541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894C6EC-6BD7-4039-93C9-F956A172FE0F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Statements &amp; Expressions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693D8D-DE01-4EDB-BBBF-D4B2FACAD79D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72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BEC147-5063-431B-BCBE-948CB3C4E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486" y="1638565"/>
            <a:ext cx="6191600" cy="16233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A5719B-5868-415C-A08A-C8D81EAF62E2}"/>
              </a:ext>
            </a:extLst>
          </p:cNvPr>
          <p:cNvSpPr txBox="1"/>
          <p:nvPr/>
        </p:nvSpPr>
        <p:spPr>
          <a:xfrm>
            <a:off x="6897954" y="1988572"/>
            <a:ext cx="1624614" cy="92333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6"/>
                </a:solidFill>
              </a:rPr>
              <a:t>OK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7ECC47-E9F2-4A19-9B1A-7467971E3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37" y="3596092"/>
            <a:ext cx="5024761" cy="30028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D1155D-7954-4CAA-9666-12524BCF2F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416" b="37313"/>
          <a:stretch/>
        </p:blipFill>
        <p:spPr>
          <a:xfrm>
            <a:off x="5899724" y="3782979"/>
            <a:ext cx="6292276" cy="30750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FD34D0-05F0-458D-B810-BAF7B07D8702}"/>
              </a:ext>
            </a:extLst>
          </p:cNvPr>
          <p:cNvSpPr txBox="1"/>
          <p:nvPr/>
        </p:nvSpPr>
        <p:spPr>
          <a:xfrm>
            <a:off x="5155913" y="3479627"/>
            <a:ext cx="673330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rgbClr val="C00000"/>
                </a:solidFill>
              </a:rPr>
              <a:t>Not OK… but what does this error mean?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2C2E4EF-4E44-467E-8A0A-22FED277AA7C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Statements &amp; Expressions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71FF5E-1647-4AEE-909E-356B61A112ED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02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7ECC47-E9F2-4A19-9B1A-7467971E3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28" y="1673770"/>
            <a:ext cx="5024761" cy="30028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D1155D-7954-4CAA-9666-12524BCF2F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473" b="37313"/>
          <a:stretch/>
        </p:blipFill>
        <p:spPr>
          <a:xfrm>
            <a:off x="5615518" y="1671677"/>
            <a:ext cx="6576482" cy="30028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C10031-0626-4BF1-B6A2-7CF436EBB92E}"/>
              </a:ext>
            </a:extLst>
          </p:cNvPr>
          <p:cNvSpPr txBox="1"/>
          <p:nvPr/>
        </p:nvSpPr>
        <p:spPr>
          <a:xfrm>
            <a:off x="1653309" y="4955266"/>
            <a:ext cx="9919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Variable </a:t>
            </a:r>
            <a:r>
              <a:rPr lang="en-US" sz="2400" b="1" dirty="0">
                <a:latin typeface="Consolas" panose="020B0609020204030204" pitchFamily="49" charset="0"/>
              </a:rPr>
              <a:t>y</a:t>
            </a:r>
            <a:r>
              <a:rPr lang="en-US" sz="2400" dirty="0"/>
              <a:t> gets re-assigned.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i="1" dirty="0"/>
              <a:t>expression statement</a:t>
            </a:r>
            <a:r>
              <a:rPr lang="en-US" sz="2400" dirty="0"/>
              <a:t> </a:t>
            </a:r>
            <a:r>
              <a:rPr lang="en-US" sz="2400" b="1" dirty="0">
                <a:latin typeface="Consolas" panose="020B0609020204030204" pitchFamily="49" charset="0"/>
              </a:rPr>
              <a:t>(y=8)</a:t>
            </a:r>
            <a:r>
              <a:rPr lang="en-US" sz="2400" dirty="0"/>
              <a:t> returns an empty tuple in Rust.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Can’t assign an empty tuple to a variable declared to hold </a:t>
            </a:r>
            <a:r>
              <a:rPr lang="en-US" sz="2400" b="1" dirty="0">
                <a:latin typeface="Consolas" panose="020B0609020204030204" pitchFamily="49" charset="0"/>
              </a:rPr>
              <a:t>i32</a:t>
            </a:r>
            <a:r>
              <a:rPr lang="en-US" sz="2400" dirty="0"/>
              <a:t>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C314D0F-84F4-44C8-8E53-5C780D20AB3E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Statements &amp; Expressions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D9BC64-4552-4518-8EEF-BA899D28C601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77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674077-44F9-4437-A879-C6221F096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85" y="2027775"/>
            <a:ext cx="4384497" cy="30126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9F7F96-7D86-4B3E-9528-A06FAFC0E7F1}"/>
              </a:ext>
            </a:extLst>
          </p:cNvPr>
          <p:cNvSpPr txBox="1"/>
          <p:nvPr/>
        </p:nvSpPr>
        <p:spPr>
          <a:xfrm>
            <a:off x="6598676" y="2503055"/>
            <a:ext cx="38356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Value of x will be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Value of y will be () empty tuple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10E239C-5706-4963-BF0C-AA17823AA0C8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Statements &amp; Expressions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ECB1FB-54CD-48FB-8C0E-CB19153F8815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09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969B53-639E-48AD-9454-276A461370A3}"/>
              </a:ext>
            </a:extLst>
          </p:cNvPr>
          <p:cNvSpPr txBox="1"/>
          <p:nvPr/>
        </p:nvSpPr>
        <p:spPr>
          <a:xfrm>
            <a:off x="1952414" y="1873189"/>
            <a:ext cx="9587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x + 6		// This is an expression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81341-2259-4049-9D8E-3F63698F734C}"/>
              </a:ext>
            </a:extLst>
          </p:cNvPr>
          <p:cNvSpPr txBox="1"/>
          <p:nvPr/>
        </p:nvSpPr>
        <p:spPr>
          <a:xfrm>
            <a:off x="1952414" y="2647026"/>
            <a:ext cx="95878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x = 5 + 6;	// This is an expression statement 			// containing an expression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764F05A-C338-4F6A-96EF-1148F2A465A4}"/>
              </a:ext>
            </a:extLst>
          </p:cNvPr>
          <p:cNvSpPr/>
          <p:nvPr/>
        </p:nvSpPr>
        <p:spPr>
          <a:xfrm rot="5400000">
            <a:off x="3184617" y="2709204"/>
            <a:ext cx="310719" cy="1041643"/>
          </a:xfrm>
          <a:prstGeom prst="rightBrace">
            <a:avLst>
              <a:gd name="adj1" fmla="val 35086"/>
              <a:gd name="adj2" fmla="val 50000"/>
            </a:avLst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5DB00-B20E-4604-8874-00CA3623E70E}"/>
              </a:ext>
            </a:extLst>
          </p:cNvPr>
          <p:cNvSpPr txBox="1"/>
          <p:nvPr/>
        </p:nvSpPr>
        <p:spPr>
          <a:xfrm>
            <a:off x="2258787" y="3462634"/>
            <a:ext cx="195308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Expression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C06793-6AE2-44FA-A6F7-173F0F0AFFA0}"/>
              </a:ext>
            </a:extLst>
          </p:cNvPr>
          <p:cNvSpPr/>
          <p:nvPr/>
        </p:nvSpPr>
        <p:spPr>
          <a:xfrm>
            <a:off x="1811045" y="2583402"/>
            <a:ext cx="2752077" cy="161573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248681-A7D6-43DD-A6F4-40591D794C08}"/>
              </a:ext>
            </a:extLst>
          </p:cNvPr>
          <p:cNvSpPr txBox="1"/>
          <p:nvPr/>
        </p:nvSpPr>
        <p:spPr>
          <a:xfrm>
            <a:off x="2077375" y="4203249"/>
            <a:ext cx="22638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Expression statement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50FC7-B9E4-4B3C-82DD-B50FB11A10A8}"/>
              </a:ext>
            </a:extLst>
          </p:cNvPr>
          <p:cNvSpPr txBox="1"/>
          <p:nvPr/>
        </p:nvSpPr>
        <p:spPr>
          <a:xfrm>
            <a:off x="2469751" y="5220947"/>
            <a:ext cx="2366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/>
              <a:t>In fact: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E5042-CA0F-467F-9E24-DE0FF360E0EB}"/>
              </a:ext>
            </a:extLst>
          </p:cNvPr>
          <p:cNvSpPr/>
          <p:nvPr/>
        </p:nvSpPr>
        <p:spPr>
          <a:xfrm>
            <a:off x="5113029" y="4852516"/>
            <a:ext cx="2717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let x = 6;</a:t>
            </a:r>
            <a:endParaRPr lang="en-US" sz="3600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A02D7F3-C2CE-410F-B5DA-2ACB5F1D19D8}"/>
              </a:ext>
            </a:extLst>
          </p:cNvPr>
          <p:cNvSpPr/>
          <p:nvPr/>
        </p:nvSpPr>
        <p:spPr>
          <a:xfrm rot="5400000">
            <a:off x="7182026" y="5371899"/>
            <a:ext cx="310719" cy="310706"/>
          </a:xfrm>
          <a:prstGeom prst="rightBrac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74620A-A914-4FE9-A7E5-ECD9FD85FA82}"/>
              </a:ext>
            </a:extLst>
          </p:cNvPr>
          <p:cNvSpPr txBox="1"/>
          <p:nvPr/>
        </p:nvSpPr>
        <p:spPr>
          <a:xfrm>
            <a:off x="5776802" y="5756613"/>
            <a:ext cx="188495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Expression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A49A12-2C15-458C-9520-07701CA1E9C8}"/>
              </a:ext>
            </a:extLst>
          </p:cNvPr>
          <p:cNvSpPr/>
          <p:nvPr/>
        </p:nvSpPr>
        <p:spPr>
          <a:xfrm>
            <a:off x="4950691" y="4776747"/>
            <a:ext cx="3085081" cy="166759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0E902-0297-4C95-9FAE-E2B4DF28A2B1}"/>
              </a:ext>
            </a:extLst>
          </p:cNvPr>
          <p:cNvSpPr txBox="1"/>
          <p:nvPr/>
        </p:nvSpPr>
        <p:spPr>
          <a:xfrm>
            <a:off x="5328255" y="3774240"/>
            <a:ext cx="24041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Declaration statement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B20A851-032F-4134-8782-4C93C404E73B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Statements &amp; Expressions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8F7A78-51AE-4AFE-98E1-DAB9120673AE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61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41C19-6B1C-4E63-9608-6E4ACA07D963}"/>
              </a:ext>
            </a:extLst>
          </p:cNvPr>
          <p:cNvSpPr txBox="1"/>
          <p:nvPr/>
        </p:nvSpPr>
        <p:spPr>
          <a:xfrm>
            <a:off x="2358501" y="1621016"/>
            <a:ext cx="7474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Creating a new scope block?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F3B450-82E5-4C1C-A65B-FB387FEC1A6A}"/>
              </a:ext>
            </a:extLst>
          </p:cNvPr>
          <p:cNvSpPr txBox="1"/>
          <p:nvPr/>
        </p:nvSpPr>
        <p:spPr>
          <a:xfrm>
            <a:off x="938074" y="2246093"/>
            <a:ext cx="10315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can do this in Java and C/C++, though again it isn’t so common: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4A9FA-9702-4CF0-AE2C-38B86C359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339" y="3109798"/>
            <a:ext cx="6698710" cy="3083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69E579-3F6B-4AAC-BD72-EBC8632B6D6E}"/>
              </a:ext>
            </a:extLst>
          </p:cNvPr>
          <p:cNvSpPr txBox="1"/>
          <p:nvPr/>
        </p:nvSpPr>
        <p:spPr>
          <a:xfrm>
            <a:off x="5751529" y="4406840"/>
            <a:ext cx="3888420" cy="120032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Not a control structure or method, just a block of code with its own scope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91E5626-237D-45E1-8FD3-C981B33B40B8}"/>
              </a:ext>
            </a:extLst>
          </p:cNvPr>
          <p:cNvSpPr/>
          <p:nvPr/>
        </p:nvSpPr>
        <p:spPr>
          <a:xfrm>
            <a:off x="5051393" y="4243526"/>
            <a:ext cx="390617" cy="1526959"/>
          </a:xfrm>
          <a:prstGeom prst="rightBrace">
            <a:avLst>
              <a:gd name="adj1" fmla="val 30627"/>
              <a:gd name="adj2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D73E9F-6216-4BAE-97C8-55A9551A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FDDF6FD-7E2C-4FAD-AAA9-8E235E7C72B9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Statements &amp; Expressions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4ECEF9-40F0-46AC-8F7E-28EB78F64F3C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67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 animBg="1"/>
      <p:bldP spid="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CEFE67F-574E-4812-9034-70362533B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68" y="2220033"/>
            <a:ext cx="4557330" cy="3757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F3B450-82E5-4C1C-A65B-FB387FEC1A6A}"/>
              </a:ext>
            </a:extLst>
          </p:cNvPr>
          <p:cNvSpPr txBox="1"/>
          <p:nvPr/>
        </p:nvSpPr>
        <p:spPr>
          <a:xfrm>
            <a:off x="886568" y="1545751"/>
            <a:ext cx="10315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Scope blocks like this are expressions in Rust: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18A222-D901-46F6-9949-3EBE3DDC8019}"/>
              </a:ext>
            </a:extLst>
          </p:cNvPr>
          <p:cNvSpPr txBox="1"/>
          <p:nvPr/>
        </p:nvSpPr>
        <p:spPr>
          <a:xfrm>
            <a:off x="5790960" y="2390853"/>
            <a:ext cx="55144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There’s a few things going on here: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We’re trying to bind a value to 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Thus, the block { } should return a value.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Notice there’s no semicolon after z + 1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z + 1 is an expression.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Adding a semi-colon would make it an </a:t>
            </a:r>
            <a:r>
              <a:rPr lang="en-US" sz="2400" i="1" dirty="0"/>
              <a:t>expression statement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Thus, the block { } would return 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Probably not what we want.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10963E-AAE3-4D66-B9F4-8E73C8DC2D0B}"/>
              </a:ext>
            </a:extLst>
          </p:cNvPr>
          <p:cNvCxnSpPr>
            <a:cxnSpLocks/>
          </p:cNvCxnSpPr>
          <p:nvPr/>
        </p:nvCxnSpPr>
        <p:spPr>
          <a:xfrm flipH="1">
            <a:off x="3439886" y="3718560"/>
            <a:ext cx="2481944" cy="7315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47F9FD-1AC4-4E89-B28F-929E2A9BD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DBF4B1-8F35-4499-8D39-FE83BCFDE0AF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Statements &amp; Expressions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7BA5B6-F2BE-4776-A1CB-8D002DC756EA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05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98FF51-F2A7-429A-90AD-7077BCD7376E}"/>
              </a:ext>
            </a:extLst>
          </p:cNvPr>
          <p:cNvSpPr/>
          <p:nvPr/>
        </p:nvSpPr>
        <p:spPr>
          <a:xfrm>
            <a:off x="619638" y="2949997"/>
            <a:ext cx="108497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4400" dirty="0">
                <a:latin typeface="Consolas" panose="020B0609020204030204" pitchFamily="49" charset="0"/>
              </a:rPr>
              <a:t>let y = { let x = 3; x + 1 } ;</a:t>
            </a:r>
            <a:endParaRPr lang="da-DK" sz="44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2E095E-E92E-468E-99F5-AC097CDE51DC}"/>
              </a:ext>
            </a:extLst>
          </p:cNvPr>
          <p:cNvSpPr/>
          <p:nvPr/>
        </p:nvSpPr>
        <p:spPr>
          <a:xfrm>
            <a:off x="3764132" y="2917628"/>
            <a:ext cx="6436311" cy="90552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EB2EDA-868B-46F6-97B1-9084D98B432E}"/>
              </a:ext>
            </a:extLst>
          </p:cNvPr>
          <p:cNvSpPr txBox="1"/>
          <p:nvPr/>
        </p:nvSpPr>
        <p:spPr>
          <a:xfrm>
            <a:off x="4674093" y="2261511"/>
            <a:ext cx="4616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chemeClr val="accent6"/>
                </a:solidFill>
              </a:rPr>
              <a:t>expression!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7EA0A9E-1F3F-4E8D-859E-573A6D103562}"/>
              </a:ext>
            </a:extLst>
          </p:cNvPr>
          <p:cNvSpPr/>
          <p:nvPr/>
        </p:nvSpPr>
        <p:spPr>
          <a:xfrm rot="16200000">
            <a:off x="5226607" y="-535424"/>
            <a:ext cx="1477777" cy="9695015"/>
          </a:xfrm>
          <a:prstGeom prst="leftBrace">
            <a:avLst>
              <a:gd name="adj1" fmla="val 41572"/>
              <a:gd name="adj2" fmla="val 48169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80D1D-F59C-49C4-A32C-1F721E479A85}"/>
              </a:ext>
            </a:extLst>
          </p:cNvPr>
          <p:cNvSpPr txBox="1"/>
          <p:nvPr/>
        </p:nvSpPr>
        <p:spPr>
          <a:xfrm>
            <a:off x="2272683" y="5367648"/>
            <a:ext cx="710213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This whole thing is a declaration statement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5FF719-2F0A-4ED6-89ED-790541B2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3A2D39-D52A-40F2-B94A-B301D4543015}"/>
              </a:ext>
            </a:extLst>
          </p:cNvPr>
          <p:cNvSpPr txBox="1"/>
          <p:nvPr/>
        </p:nvSpPr>
        <p:spPr>
          <a:xfrm>
            <a:off x="886568" y="1545751"/>
            <a:ext cx="10315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Scope blocks like this are expressions in Rust: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2B8DE83-6926-4542-96F0-F0701445BE84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Statements &amp; Expressions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E36858-F525-40AE-AF92-0B8A354D4C1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13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7" grpId="0" animBg="1"/>
      <p:bldP spid="10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65393FE-6117-4509-ABC9-A0AE16985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161" y="2483851"/>
            <a:ext cx="5676900" cy="3648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DFA8B8-9240-4867-A7B0-2433AA809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00" y="2093281"/>
            <a:ext cx="5514472" cy="454721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8497C0-205E-4816-8165-D52095CD7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E02767-22FD-462E-9446-E7DAB81C185A}"/>
              </a:ext>
            </a:extLst>
          </p:cNvPr>
          <p:cNvSpPr txBox="1"/>
          <p:nvPr/>
        </p:nvSpPr>
        <p:spPr>
          <a:xfrm>
            <a:off x="886568" y="1545751"/>
            <a:ext cx="10315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Scope blocks like this are expressions in Rust: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C10A344-2366-4971-919A-C97D5AE22EAF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Statements &amp; Expressions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6C5EDB-0D3C-4E2B-B36F-495E1A30E6DA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176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AF995B-7FA1-46FE-AFF8-A04F44030F22}"/>
              </a:ext>
            </a:extLst>
          </p:cNvPr>
          <p:cNvSpPr txBox="1"/>
          <p:nvPr/>
        </p:nvSpPr>
        <p:spPr>
          <a:xfrm>
            <a:off x="2106967" y="2086254"/>
            <a:ext cx="7537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Mozilla in collaboration with Samsung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Parallel web browser engine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54D67-4473-4AF1-A51C-CB26D52D44DD}"/>
              </a:ext>
            </a:extLst>
          </p:cNvPr>
          <p:cNvSpPr txBox="1"/>
          <p:nvPr/>
        </p:nvSpPr>
        <p:spPr>
          <a:xfrm>
            <a:off x="2106967" y="3185154"/>
            <a:ext cx="7537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Dropbox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Magic Pocket file system, petabyte storage machines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26FF39-885E-4614-9E09-5B98DBB28BC5}"/>
              </a:ext>
            </a:extLst>
          </p:cNvPr>
          <p:cNvSpPr txBox="1"/>
          <p:nvPr/>
        </p:nvSpPr>
        <p:spPr>
          <a:xfrm>
            <a:off x="2106967" y="4284054"/>
            <a:ext cx="8670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Tor (The Onion Router)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Experimenting with porting to Rust (from C) for safety features.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05EF9F5-56CF-46E6-A941-F8CF5B682728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In Industry?</a:t>
            </a:r>
            <a:endParaRPr lang="en-US" sz="2800" b="1" dirty="0"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C77E9BB-AB2A-43A5-8977-9178C3C2FD6E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1A719C4-D843-47A0-BDD5-3C37F619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4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EAA75A-5370-470D-83C7-D59C33F9BF9C}"/>
              </a:ext>
            </a:extLst>
          </p:cNvPr>
          <p:cNvSpPr txBox="1"/>
          <p:nvPr/>
        </p:nvSpPr>
        <p:spPr>
          <a:xfrm>
            <a:off x="886568" y="1582912"/>
            <a:ext cx="10315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Think of functions the same way. </a:t>
            </a:r>
          </a:p>
          <a:p>
            <a:pPr algn="ctr"/>
            <a:r>
              <a:rPr lang="en-US" sz="2400" dirty="0"/>
              <a:t>The last line should be an expression – no semi-colon.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E3F3F-F583-4767-982D-FC93983F0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17" y="2938092"/>
            <a:ext cx="5553075" cy="334327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7246AB-0ACD-405B-9534-8C933B999220}"/>
              </a:ext>
            </a:extLst>
          </p:cNvPr>
          <p:cNvSpPr/>
          <p:nvPr/>
        </p:nvSpPr>
        <p:spPr>
          <a:xfrm>
            <a:off x="4279038" y="4742899"/>
            <a:ext cx="985419" cy="415027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76BB6F-85CE-4864-8BAC-EAACD7592133}"/>
              </a:ext>
            </a:extLst>
          </p:cNvPr>
          <p:cNvSpPr txBox="1"/>
          <p:nvPr/>
        </p:nvSpPr>
        <p:spPr>
          <a:xfrm>
            <a:off x="6587231" y="2813224"/>
            <a:ext cx="4030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nsolas" panose="020B0609020204030204" pitchFamily="49" charset="0"/>
              </a:rPr>
              <a:t>-&gt; </a:t>
            </a:r>
            <a:r>
              <a:rPr lang="en-US" sz="4000" b="1" dirty="0">
                <a:solidFill>
                  <a:schemeClr val="accent1"/>
                </a:solidFill>
                <a:latin typeface="Consolas" panose="020B0609020204030204" pitchFamily="49" charset="0"/>
              </a:rPr>
              <a:t>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6E0017-F899-4D8F-B985-4B40CF671EA6}"/>
              </a:ext>
            </a:extLst>
          </p:cNvPr>
          <p:cNvSpPr txBox="1"/>
          <p:nvPr/>
        </p:nvSpPr>
        <p:spPr>
          <a:xfrm>
            <a:off x="6587231" y="3563171"/>
            <a:ext cx="4909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Explicitly indicate return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Result of expression gets returned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C6C59DA-B440-49C5-B47C-1EA8CC37528D}"/>
              </a:ext>
            </a:extLst>
          </p:cNvPr>
          <p:cNvCxnSpPr/>
          <p:nvPr/>
        </p:nvCxnSpPr>
        <p:spPr>
          <a:xfrm rot="10800000" flipV="1">
            <a:off x="2876366" y="4154749"/>
            <a:ext cx="3844031" cy="1402671"/>
          </a:xfrm>
          <a:prstGeom prst="bentConnector3">
            <a:avLst>
              <a:gd name="adj1" fmla="val 21594"/>
            </a:avLst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8EAAE19-4309-40EF-9E18-33831BAAA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859" b="43936"/>
          <a:stretch/>
        </p:blipFill>
        <p:spPr>
          <a:xfrm>
            <a:off x="6667131" y="4547263"/>
            <a:ext cx="5524870" cy="231073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2E6FA8-D491-4422-A870-A803750B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E95C052-51DD-4A9C-B224-61121607FDC3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Return Value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2798E3-5F90-4766-BA35-D16B3B2498C1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25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/>
      <p:bldP spid="7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EAA75A-5370-470D-83C7-D59C33F9BF9C}"/>
              </a:ext>
            </a:extLst>
          </p:cNvPr>
          <p:cNvSpPr txBox="1"/>
          <p:nvPr/>
        </p:nvSpPr>
        <p:spPr>
          <a:xfrm>
            <a:off x="838199" y="1582912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Add semicolon? It becomes expression statement, returns 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  <a:r>
              <a:rPr lang="en-US" sz="2400" dirty="0"/>
              <a:t>, type mismatch: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0BEC74-815F-46B8-B204-F6D8EDF87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81" y="2296078"/>
            <a:ext cx="6914317" cy="40548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9DB82A-527F-496D-AF16-4A3B7A9A5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687" y="2499458"/>
            <a:ext cx="7267575" cy="364807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2E6089B-2FB9-48FD-89E9-9454C9789645}"/>
              </a:ext>
            </a:extLst>
          </p:cNvPr>
          <p:cNvSpPr/>
          <p:nvPr/>
        </p:nvSpPr>
        <p:spPr>
          <a:xfrm>
            <a:off x="5016560" y="4812033"/>
            <a:ext cx="3565860" cy="514905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E58885-04AC-476B-A41D-4F6A233DE6EF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Return Value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5C62B5-5607-4714-A284-7CC4D0C74383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40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traffic cop directing traff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6" b="344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EFEF2C-8A94-4141-9C49-7D9D4CD9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306638"/>
            <a:ext cx="3795713" cy="2244725"/>
          </a:xfrm>
          <a:solidFill>
            <a:schemeClr val="tx1"/>
          </a:solidFill>
          <a:ln w="76200">
            <a:solidFill>
              <a:schemeClr val="bg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7200" b="1" dirty="0">
                <a:solidFill>
                  <a:schemeClr val="accent6"/>
                </a:solidFill>
                <a:latin typeface="+mn-lt"/>
              </a:rPr>
              <a:t>Control </a:t>
            </a:r>
            <a:br>
              <a:rPr lang="en-US" sz="7200" b="1" dirty="0">
                <a:solidFill>
                  <a:schemeClr val="accent6"/>
                </a:solidFill>
                <a:latin typeface="+mn-lt"/>
              </a:rPr>
            </a:br>
            <a:r>
              <a:rPr lang="en-US" sz="7200" b="1" dirty="0">
                <a:solidFill>
                  <a:schemeClr val="accent6"/>
                </a:solidFill>
                <a:latin typeface="+mn-lt"/>
              </a:rPr>
              <a:t>Flow</a:t>
            </a:r>
          </a:p>
        </p:txBody>
      </p:sp>
    </p:spTree>
    <p:extLst>
      <p:ext uri="{BB962C8B-B14F-4D97-AF65-F5344CB8AC3E}">
        <p14:creationId xmlns:p14="http://schemas.microsoft.com/office/powerpoint/2010/main" val="19951574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31B3CC-D74E-48D0-A58E-8F1E5D9CE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85" y="1965340"/>
            <a:ext cx="7172325" cy="4276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F8F4ED-C156-48A3-9F90-9FF7DDCD528F}"/>
              </a:ext>
            </a:extLst>
          </p:cNvPr>
          <p:cNvSpPr txBox="1"/>
          <p:nvPr/>
        </p:nvSpPr>
        <p:spPr>
          <a:xfrm>
            <a:off x="3790766" y="2183907"/>
            <a:ext cx="7918882" cy="120032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As with other imperative languages, the else is optional.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Recall that this is not the case with Haskell!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were required to have a complete if-then-else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FCCFB-FA26-41C9-B1F5-C4D697B2D4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527" b="12706"/>
          <a:stretch/>
        </p:blipFill>
        <p:spPr>
          <a:xfrm>
            <a:off x="7433707" y="3673459"/>
            <a:ext cx="4758293" cy="318454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8E265-572A-4BE6-9D08-A851F79B6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B5E161-76C1-4A6C-BD0E-7B8899D3FC16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Consolas" panose="020B0609020204030204" pitchFamily="49" charset="0"/>
              </a:rPr>
              <a:t>if</a:t>
            </a:r>
            <a:r>
              <a:rPr lang="en-US" sz="4000" b="1" dirty="0">
                <a:latin typeface="+mn-lt"/>
              </a:rPr>
              <a:t> / </a:t>
            </a:r>
            <a:r>
              <a:rPr lang="en-US" sz="4000" b="1" dirty="0">
                <a:latin typeface="Consolas" panose="020B0609020204030204" pitchFamily="49" charset="0"/>
              </a:rPr>
              <a:t>else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7CB880-AAE6-46A1-A0DB-17CABF6C5270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14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CF1D88-9771-4F8A-830F-E36B9FF2D059}"/>
              </a:ext>
            </a:extLst>
          </p:cNvPr>
          <p:cNvSpPr txBox="1"/>
          <p:nvPr/>
        </p:nvSpPr>
        <p:spPr>
          <a:xfrm>
            <a:off x="2638145" y="1702344"/>
            <a:ext cx="691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Mandatory.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09AD0-979E-4896-9769-BEAA4183D3C5}"/>
              </a:ext>
            </a:extLst>
          </p:cNvPr>
          <p:cNvSpPr txBox="1"/>
          <p:nvPr/>
        </p:nvSpPr>
        <p:spPr>
          <a:xfrm>
            <a:off x="1299506" y="2530136"/>
            <a:ext cx="5105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In C/C++ (and Elixir, with caveats):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Non-zero values are “truthy”.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Only 0 is considered false.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4CE92-6B3D-4B88-AAB5-073EF0326ADD}"/>
              </a:ext>
            </a:extLst>
          </p:cNvPr>
          <p:cNvSpPr txBox="1"/>
          <p:nvPr/>
        </p:nvSpPr>
        <p:spPr>
          <a:xfrm>
            <a:off x="6467532" y="2530136"/>
            <a:ext cx="4313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In Java (and Haskell, Rust):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Conditions must be Boolean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4D3DC9-5193-4AAF-8227-E2084E63CC50}"/>
              </a:ext>
            </a:extLst>
          </p:cNvPr>
          <p:cNvSpPr txBox="1"/>
          <p:nvPr/>
        </p:nvSpPr>
        <p:spPr>
          <a:xfrm>
            <a:off x="1299506" y="3962102"/>
            <a:ext cx="5105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latin typeface="Consolas" panose="020B0609020204030204" pitchFamily="49" charset="0"/>
              </a:rPr>
              <a:t> (3.141592)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dirty="0" err="1">
                <a:latin typeface="Consolas" panose="020B0609020204030204" pitchFamily="49" charset="0"/>
              </a:rPr>
              <a:t>cout</a:t>
            </a:r>
            <a:r>
              <a:rPr lang="en-US" sz="2400" dirty="0">
                <a:latin typeface="Consolas" panose="020B0609020204030204" pitchFamily="49" charset="0"/>
              </a:rPr>
              <a:t> &lt;&lt;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</a:rPr>
              <a:t>“Valid!”</a:t>
            </a:r>
            <a:r>
              <a:rPr lang="en-US" sz="2400" dirty="0">
                <a:latin typeface="Consolas" panose="020B0609020204030204" pitchFamily="49" charset="0"/>
              </a:rPr>
              <a:t> &lt;&lt; </a:t>
            </a:r>
            <a:r>
              <a:rPr lang="en-US" sz="2400" dirty="0" err="1">
                <a:latin typeface="Consolas" panose="020B0609020204030204" pitchFamily="49" charset="0"/>
              </a:rPr>
              <a:t>endl</a:t>
            </a:r>
            <a:r>
              <a:rPr lang="en-US" sz="2400" dirty="0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28CB4-E27B-4B10-8C6C-014937C0846F}"/>
              </a:ext>
            </a:extLst>
          </p:cNvPr>
          <p:cNvSpPr txBox="1"/>
          <p:nvPr/>
        </p:nvSpPr>
        <p:spPr>
          <a:xfrm>
            <a:off x="6467532" y="3592770"/>
            <a:ext cx="4209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latin typeface="Consolas" panose="020B0609020204030204" pitchFamily="49" charset="0"/>
              </a:rPr>
              <a:t> (3.141592)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dirty="0" err="1">
                <a:latin typeface="Consolas" panose="020B0609020204030204" pitchFamily="49" charset="0"/>
              </a:rPr>
              <a:t>System.out.println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</a:rPr>
              <a:t>    “Compile Error”</a:t>
            </a:r>
            <a:r>
              <a:rPr lang="en-US" sz="2400" dirty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8EEAB-A07C-4C15-A53F-DF3C1DE050D8}"/>
              </a:ext>
            </a:extLst>
          </p:cNvPr>
          <p:cNvSpPr txBox="1"/>
          <p:nvPr/>
        </p:nvSpPr>
        <p:spPr>
          <a:xfrm>
            <a:off x="1724879" y="5159226"/>
            <a:ext cx="8742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Converting non-Boolean to Boolean requires implicit conversion, which, as we’ve seen, rust does not do.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60431B-4EB8-496B-B551-4B8272B7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51B1D33-E1A7-45BB-8767-A56CE5353195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Boolean Conditions?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D44A67-124D-481B-ABAD-178377AA3B30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54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build="p"/>
      <p:bldP spid="6" grpId="0"/>
      <p:bldP spid="7" grpId="0"/>
      <p:bldP spid="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33BCA33-0A2A-4DEE-8FC6-9383238A2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39" y="2403004"/>
            <a:ext cx="7305675" cy="424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925181-1DB5-4BD3-8DE9-8DAF97F7B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079" y="2598536"/>
            <a:ext cx="6219825" cy="36480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795EF-5D5C-4ED9-A849-A8BCDE707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06FC29-2299-43C9-8DFB-FEB92038BFC2}"/>
              </a:ext>
            </a:extLst>
          </p:cNvPr>
          <p:cNvSpPr txBox="1"/>
          <p:nvPr/>
        </p:nvSpPr>
        <p:spPr>
          <a:xfrm>
            <a:off x="2638145" y="1702344"/>
            <a:ext cx="691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Mandatory.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A2C5049-3D67-4DD4-81C3-C49F0258598A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Boolean Conditions?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400D97-4391-4B22-A174-C3727274B618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54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74E37-9424-4942-B6F2-45D8D967B00B}"/>
              </a:ext>
            </a:extLst>
          </p:cNvPr>
          <p:cNvSpPr txBox="1"/>
          <p:nvPr/>
        </p:nvSpPr>
        <p:spPr>
          <a:xfrm>
            <a:off x="2638147" y="1571827"/>
            <a:ext cx="691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Nope.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1F27A-4945-4CEB-9BF4-8555238B6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89" y="2298499"/>
            <a:ext cx="7239000" cy="3990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28ED6-8BB8-4F7F-B1E3-3EA9D3124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058" y="2469948"/>
            <a:ext cx="6219825" cy="364807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EBFBB-BDA7-4FA7-AFBB-7225BE4CB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345F2B9-FC75-4262-9E01-BC5D6044CAA2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Ah! But can we cast?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4FBED1-3D8A-493B-8371-8CF5B695AE94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75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1C3E1B-7EE7-47C4-BE54-A230120AC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77" y="1696697"/>
            <a:ext cx="5934075" cy="4867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0586B1-40AF-4DC4-93D6-B327F09CBF21}"/>
              </a:ext>
            </a:extLst>
          </p:cNvPr>
          <p:cNvSpPr txBox="1"/>
          <p:nvPr/>
        </p:nvSpPr>
        <p:spPr>
          <a:xfrm>
            <a:off x="6239925" y="2422174"/>
            <a:ext cx="5416365" cy="34163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As we’d expect.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Notice we use { } even though there’s only one statement per branch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This is required.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Why? Because Rust treats these as blocks whose last line can be an expression.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Yields potential for </a:t>
            </a:r>
            <a:r>
              <a:rPr lang="en-US" sz="2400" dirty="0" err="1"/>
              <a:t>inlining</a:t>
            </a:r>
            <a:r>
              <a:rPr lang="en-US" sz="2400" dirty="0"/>
              <a:t> if/else structures!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E9F6EC-B5A0-40AF-904A-D1184B717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282AC0-429C-4945-ACA0-EF249294BFED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Consolas" panose="020B0609020204030204" pitchFamily="49" charset="0"/>
              </a:rPr>
              <a:t>if</a:t>
            </a:r>
            <a:r>
              <a:rPr lang="en-US" sz="4000" b="1" dirty="0">
                <a:latin typeface="+mn-lt"/>
              </a:rPr>
              <a:t> / </a:t>
            </a:r>
            <a:r>
              <a:rPr lang="en-US" sz="4000" b="1" dirty="0">
                <a:latin typeface="Consolas" panose="020B0609020204030204" pitchFamily="49" charset="0"/>
              </a:rPr>
              <a:t>else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>
                <a:latin typeface="Consolas" panose="020B0609020204030204" pitchFamily="49" charset="0"/>
              </a:rPr>
              <a:t>if</a:t>
            </a:r>
            <a:r>
              <a:rPr lang="en-US" sz="4000" b="1" dirty="0">
                <a:latin typeface="+mn-lt"/>
              </a:rPr>
              <a:t> / </a:t>
            </a:r>
            <a:r>
              <a:rPr lang="en-US" sz="4000" b="1" dirty="0">
                <a:latin typeface="Consolas" panose="020B0609020204030204" pitchFamily="49" charset="0"/>
              </a:rPr>
              <a:t>else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B5EDCEF-99D4-4D3C-BCBF-52FF1DC24E1C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98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5DE639-E91C-4EF2-AA10-38A72B390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91" y="1813263"/>
            <a:ext cx="9281606" cy="46408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690FD-651E-42C0-BBD4-485F08EAA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CC280B7-628C-4EC1-9862-7F7D8AF36613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Consolas" panose="020B0609020204030204" pitchFamily="49" charset="0"/>
              </a:rPr>
              <a:t>if</a:t>
            </a:r>
            <a:r>
              <a:rPr lang="en-US" sz="4000" b="1" dirty="0">
                <a:latin typeface="+mn-lt"/>
              </a:rPr>
              <a:t> / </a:t>
            </a:r>
            <a:r>
              <a:rPr lang="en-US" sz="4000" b="1" dirty="0">
                <a:latin typeface="Consolas" panose="020B0609020204030204" pitchFamily="49" charset="0"/>
              </a:rPr>
              <a:t>else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>
                <a:latin typeface="Consolas" panose="020B0609020204030204" pitchFamily="49" charset="0"/>
              </a:rPr>
              <a:t>if</a:t>
            </a:r>
            <a:r>
              <a:rPr lang="en-US" sz="4000" b="1" dirty="0">
                <a:latin typeface="+mn-lt"/>
              </a:rPr>
              <a:t> / </a:t>
            </a:r>
            <a:r>
              <a:rPr lang="en-US" sz="4000" b="1" dirty="0">
                <a:latin typeface="Consolas" panose="020B0609020204030204" pitchFamily="49" charset="0"/>
              </a:rPr>
              <a:t>else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21FB85-4FEC-43D0-A58D-4ABC880FD571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3608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5DE639-E91C-4EF2-AA10-38A72B390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8"/>
          <a:stretch/>
        </p:blipFill>
        <p:spPr>
          <a:xfrm>
            <a:off x="381742" y="1961966"/>
            <a:ext cx="6135489" cy="3453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6548DA-8D70-49E5-A32C-F378155E334F}"/>
              </a:ext>
            </a:extLst>
          </p:cNvPr>
          <p:cNvSpPr txBox="1"/>
          <p:nvPr/>
        </p:nvSpPr>
        <p:spPr>
          <a:xfrm>
            <a:off x="6329781" y="1979722"/>
            <a:ext cx="5322288" cy="34163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nsolas" panose="020B0609020204030204" pitchFamily="49" charset="0"/>
              </a:rPr>
              <a:t>let state = {…};</a:t>
            </a:r>
            <a:r>
              <a:rPr lang="en-US" sz="2400" dirty="0"/>
              <a:t> is a statement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nsolas" panose="020B0609020204030204" pitchFamily="49" charset="0"/>
              </a:rPr>
              <a:t>{…}</a:t>
            </a:r>
            <a:r>
              <a:rPr lang="en-US" sz="2400" dirty="0"/>
              <a:t> is an expression that will evaluate to a string. </a:t>
            </a:r>
            <a:r>
              <a:rPr lang="en-US" sz="2400" b="1" dirty="0">
                <a:latin typeface="Consolas" panose="020B0609020204030204" pitchFamily="49" charset="0"/>
              </a:rPr>
              <a:t>if</a:t>
            </a:r>
            <a:r>
              <a:rPr lang="en-US" sz="2400" dirty="0"/>
              <a:t> == expression!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“Frozen”, “Liquid”, or “Boiling”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option is in a scope block { 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return value of a scope block is the last expression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Leaving the </a:t>
            </a:r>
            <a:r>
              <a:rPr lang="en-US" sz="2400" b="1" dirty="0">
                <a:latin typeface="Consolas" panose="020B0609020204030204" pitchFamily="49" charset="0"/>
              </a:rPr>
              <a:t>;</a:t>
            </a:r>
            <a:r>
              <a:rPr lang="en-US" sz="2400" dirty="0"/>
              <a:t> off makes these strings expressions.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D222B-9F5F-458A-A1C1-42CB7669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3CC40F-C067-4248-8B89-B45434BED79E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Consolas" panose="020B0609020204030204" pitchFamily="49" charset="0"/>
              </a:rPr>
              <a:t>if</a:t>
            </a:r>
            <a:r>
              <a:rPr lang="en-US" sz="4000" b="1" dirty="0">
                <a:latin typeface="+mn-lt"/>
              </a:rPr>
              <a:t> / </a:t>
            </a:r>
            <a:r>
              <a:rPr lang="en-US" sz="4000" b="1" dirty="0">
                <a:latin typeface="Consolas" panose="020B0609020204030204" pitchFamily="49" charset="0"/>
              </a:rPr>
              <a:t>else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>
                <a:latin typeface="Consolas" panose="020B0609020204030204" pitchFamily="49" charset="0"/>
              </a:rPr>
              <a:t>if</a:t>
            </a:r>
            <a:r>
              <a:rPr lang="en-US" sz="4000" b="1" dirty="0">
                <a:latin typeface="+mn-lt"/>
              </a:rPr>
              <a:t> / </a:t>
            </a:r>
            <a:r>
              <a:rPr lang="en-US" sz="4000" b="1" dirty="0">
                <a:latin typeface="Consolas" panose="020B0609020204030204" pitchFamily="49" charset="0"/>
              </a:rPr>
              <a:t>else</a:t>
            </a:r>
            <a:endParaRPr lang="en-US" sz="28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A78EBB-C8BB-486C-BFF8-810FDBF67A7F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8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13208</TotalTime>
  <Words>3297</Words>
  <Application>Microsoft Office PowerPoint</Application>
  <PresentationFormat>Widescreen</PresentationFormat>
  <Paragraphs>607</Paragraphs>
  <Slides>112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9" baseType="lpstr">
      <vt:lpstr>Arial</vt:lpstr>
      <vt:lpstr>Arial Black</vt:lpstr>
      <vt:lpstr>Calibri</vt:lpstr>
      <vt:lpstr>Calibri Light</vt:lpstr>
      <vt:lpstr>Consolas</vt:lpstr>
      <vt:lpstr>Courier New</vt:lpstr>
      <vt:lpstr>Office Theme</vt:lpstr>
      <vt:lpstr>CCPS 506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 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CCPS 590</dc:title>
  <dc:creator>Alex Ufkes</dc:creator>
  <cp:lastModifiedBy>Alex Ufkes</cp:lastModifiedBy>
  <cp:revision>351</cp:revision>
  <dcterms:created xsi:type="dcterms:W3CDTF">2018-04-30T11:15:16Z</dcterms:created>
  <dcterms:modified xsi:type="dcterms:W3CDTF">2019-11-16T20:31:08Z</dcterms:modified>
</cp:coreProperties>
</file>